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handoutMasterIdLst>
    <p:handoutMasterId r:id="rId29"/>
  </p:handoutMasterIdLst>
  <p:sldIdLst>
    <p:sldId id="257" r:id="rId2"/>
    <p:sldId id="2020" r:id="rId3"/>
    <p:sldId id="2011" r:id="rId4"/>
    <p:sldId id="2014" r:id="rId5"/>
    <p:sldId id="259" r:id="rId6"/>
    <p:sldId id="324" r:id="rId7"/>
    <p:sldId id="2007" r:id="rId8"/>
    <p:sldId id="2026" r:id="rId9"/>
    <p:sldId id="1963" r:id="rId10"/>
    <p:sldId id="330" r:id="rId11"/>
    <p:sldId id="2003" r:id="rId12"/>
    <p:sldId id="2027" r:id="rId13"/>
    <p:sldId id="1986" r:id="rId14"/>
    <p:sldId id="2018" r:id="rId15"/>
    <p:sldId id="2015" r:id="rId16"/>
    <p:sldId id="2025" r:id="rId17"/>
    <p:sldId id="2019" r:id="rId18"/>
    <p:sldId id="2024" r:id="rId19"/>
    <p:sldId id="1974" r:id="rId20"/>
    <p:sldId id="2022" r:id="rId21"/>
    <p:sldId id="2006" r:id="rId22"/>
    <p:sldId id="2021" r:id="rId23"/>
    <p:sldId id="261" r:id="rId24"/>
    <p:sldId id="2023" r:id="rId25"/>
    <p:sldId id="1976" r:id="rId26"/>
    <p:sldId id="1991"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97A9"/>
    <a:srgbClr val="00AEC7"/>
    <a:srgbClr val="E6E7E8"/>
    <a:srgbClr val="DEE6E7"/>
    <a:srgbClr val="C9AC68"/>
    <a:srgbClr val="9B0000"/>
    <a:srgbClr val="C5050C"/>
    <a:srgbClr val="898B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3F986-0067-4975-96E2-B874535442ED}" v="20" dt="2024-05-15T18:15:16.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9" autoAdjust="0"/>
    <p:restoredTop sz="63317" autoAdjust="0"/>
  </p:normalViewPr>
  <p:slideViewPr>
    <p:cSldViewPr snapToGrid="0">
      <p:cViewPr varScale="1">
        <p:scale>
          <a:sx n="66" d="100"/>
          <a:sy n="66" d="100"/>
        </p:scale>
        <p:origin x="948" y="72"/>
      </p:cViewPr>
      <p:guideLst>
        <p:guide orient="horz" pos="2136"/>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366"/>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BA96A6-3C8B-4777-8934-63DC3483A8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51DB547-D6B4-4571-A425-1F145A253B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3B2340-6E43-40B8-8326-5496D8B682E2}" type="datetimeFigureOut">
              <a:rPr lang="en-US" smtClean="0"/>
              <a:t>11/6/2024</a:t>
            </a:fld>
            <a:endParaRPr lang="en-US" dirty="0"/>
          </a:p>
        </p:txBody>
      </p:sp>
      <p:sp>
        <p:nvSpPr>
          <p:cNvPr id="4" name="Footer Placeholder 3">
            <a:extLst>
              <a:ext uri="{FF2B5EF4-FFF2-40B4-BE49-F238E27FC236}">
                <a16:creationId xmlns:a16="http://schemas.microsoft.com/office/drawing/2014/main" id="{32A2F656-91BD-4E06-8CC9-65D58F5D21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491B67-7B79-428B-99EA-D0BB586F42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33E4FC-3948-4228-A757-B2CDF81BEF3F}" type="slidenum">
              <a:rPr lang="en-US" smtClean="0"/>
              <a:t>‹#›</a:t>
            </a:fld>
            <a:endParaRPr lang="en-US" dirty="0"/>
          </a:p>
        </p:txBody>
      </p:sp>
    </p:spTree>
    <p:extLst>
      <p:ext uri="{BB962C8B-B14F-4D97-AF65-F5344CB8AC3E}">
        <p14:creationId xmlns:p14="http://schemas.microsoft.com/office/powerpoint/2010/main" val="354732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DA0A3-9C8F-429F-BD65-E4BDA662F89A}" type="datetimeFigureOut">
              <a:rPr lang="en-US" smtClean="0"/>
              <a:t>11/6/2024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2386EA-5B52-416D-9FD4-CCF5B5DB8170}" type="slidenum">
              <a:rPr lang="en-US" smtClean="0"/>
              <a:t>‹#›</a:t>
            </a:fld>
            <a:endParaRPr lang="en-US" dirty="0"/>
          </a:p>
        </p:txBody>
      </p:sp>
    </p:spTree>
    <p:extLst>
      <p:ext uri="{BB962C8B-B14F-4D97-AF65-F5344CB8AC3E}">
        <p14:creationId xmlns:p14="http://schemas.microsoft.com/office/powerpoint/2010/main" val="420948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oi.org/10.1016/j.riob.2010.09.001" TargetMode="External"/><Relationship Id="rId3" Type="http://schemas.openxmlformats.org/officeDocument/2006/relationships/hyperlink" Target="https://doi.org/10.1038/ncomms10996" TargetMode="External"/><Relationship Id="rId7" Type="http://schemas.openxmlformats.org/officeDocument/2006/relationships/hyperlink" Target="https://www.researchgate.net/publication/7014223_The_Meaning_Maintenance_Model_On_the_Coherence_of_Social_Motivation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researchgate.net/publication/283876413_Body-subject_time-space_routines_and_place-ballets" TargetMode="External"/><Relationship Id="rId5" Type="http://schemas.openxmlformats.org/officeDocument/2006/relationships/hyperlink" Target="https://doi.org/10.1037/0033-2909.117.3.497" TargetMode="External"/><Relationship Id="rId4" Type="http://schemas.openxmlformats.org/officeDocument/2006/relationships/hyperlink" Target="https://psycnet.apa.org/doi/10.1037/rev000003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 and John: Welcome and introduce ourselves</a:t>
            </a:r>
          </a:p>
          <a:p>
            <a:endParaRPr lang="en-US" dirty="0"/>
          </a:p>
          <a:p>
            <a:r>
              <a:rPr lang="en-US" b="0" i="0" dirty="0">
                <a:solidFill>
                  <a:srgbClr val="111111"/>
                </a:solidFill>
                <a:effectLst/>
                <a:latin typeface="-apple-system"/>
              </a:rPr>
              <a:t>Description for Session: In today’s fast-paced world, the amount of change we experience seems to be ever-increasing. However, it’s not the change itself that challenges us the most—it’s the transition we make to account for the change. Understanding this distinction is crucial for navigating life’s uncertainties. Join us for an interactive session designed to equip you with practical tools and a robust framework to manage transitions effectively. This session will delve into strategies for overcoming resistance to change and building a more resilient team, ensuring you thrive even in the most turbulent times.</a:t>
            </a:r>
            <a:endParaRPr lang="en-US" dirty="0"/>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a:t>
            </a:fld>
            <a:endParaRPr lang="en-US" dirty="0"/>
          </a:p>
        </p:txBody>
      </p:sp>
    </p:spTree>
    <p:extLst>
      <p:ext uri="{BB962C8B-B14F-4D97-AF65-F5344CB8AC3E}">
        <p14:creationId xmlns:p14="http://schemas.microsoft.com/office/powerpoint/2010/main" val="305099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a:t>
            </a:r>
          </a:p>
          <a:p>
            <a:r>
              <a:rPr lang="en-US" dirty="0"/>
              <a:t>What is change? Change is a process.  We start in our current state and then develop a vision for the desired future state</a:t>
            </a:r>
          </a:p>
          <a:p>
            <a:endParaRPr lang="en-US" dirty="0"/>
          </a:p>
          <a:p>
            <a:r>
              <a:rPr lang="en-US" dirty="0"/>
              <a:t>We communicate that vision for the desired state. We plan for the desired state. Then we act….and all goes well, right?</a:t>
            </a:r>
          </a:p>
          <a:p>
            <a:endParaRPr lang="en-US" dirty="0"/>
          </a:p>
          <a:p>
            <a:r>
              <a:rPr lang="en-US" dirty="0"/>
              <a:t>Think back to a personal or organizational change you’ve experienced. Did it all go as planned? Was it easy? Did you reach the desired state as was intended? </a:t>
            </a:r>
          </a:p>
          <a:p>
            <a:endParaRPr lang="en-US" dirty="0"/>
          </a:p>
          <a:p>
            <a:r>
              <a:rPr lang="en-US" dirty="0"/>
              <a:t>A lot happens in that transition state and it can mean the difference for reaching the desired state or not.</a:t>
            </a:r>
          </a:p>
          <a:p>
            <a:endParaRPr lang="en-US" dirty="0"/>
          </a:p>
          <a:p>
            <a:r>
              <a:rPr lang="en-US" dirty="0"/>
              <a:t>As a leader when you think about a change initiative it is natural to think first about the outcome you are trying to achieve and then create a plan to get you there step by step.  Unfortunately approaching organizational change in this way can lead to failure.  To understand why you need to understand the difference between change and transition.</a:t>
            </a:r>
          </a:p>
          <a:p>
            <a:endParaRPr lang="en-US" dirty="0"/>
          </a:p>
          <a:p>
            <a:r>
              <a:rPr lang="en-US" b="0" dirty="0"/>
              <a:t>Leaders – start with outcome, then plan to get there, execute the plan.  Unfortunately approaching change this way leads to failure.  Need to understand change vs transition.   Change is focused on outcomes.  Transition is internal and how people feel.  (assume transition will happen).  Change can be quick/transition takes longer.</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10</a:t>
            </a:fld>
            <a:endParaRPr lang="en-US" dirty="0"/>
          </a:p>
        </p:txBody>
      </p:sp>
    </p:spTree>
    <p:extLst>
      <p:ext uri="{BB962C8B-B14F-4D97-AF65-F5344CB8AC3E}">
        <p14:creationId xmlns:p14="http://schemas.microsoft.com/office/powerpoint/2010/main" val="2437234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a:t>
            </a:r>
          </a:p>
          <a:p>
            <a:r>
              <a:rPr lang="en-US" dirty="0"/>
              <a:t>Change is external to people – happens to them whether they like it or not.</a:t>
            </a:r>
          </a:p>
          <a:p>
            <a:r>
              <a:rPr lang="en-US" dirty="0"/>
              <a:t>Transition- Internal psychological that people go through as they internalize and come to terms with details of a new situation that change brings about.</a:t>
            </a:r>
          </a:p>
          <a:p>
            <a:r>
              <a:rPr lang="en-US" dirty="0"/>
              <a:t>Required for change to be successfully implemented.</a:t>
            </a:r>
          </a:p>
          <a:p>
            <a:endParaRPr lang="en-US" dirty="0"/>
          </a:p>
          <a:p>
            <a:r>
              <a:rPr lang="en-US" dirty="0"/>
              <a:t>Examples of change – new job, move, have baby, get fired, health issue, </a:t>
            </a:r>
          </a:p>
          <a:p>
            <a:endParaRPr lang="en-US" dirty="0"/>
          </a:p>
          <a:p>
            <a:r>
              <a:rPr lang="en-US" dirty="0"/>
              <a:t>Most leaders focus on change not transition.</a:t>
            </a:r>
          </a:p>
          <a:p>
            <a:endParaRPr lang="en-US" dirty="0"/>
          </a:p>
          <a:p>
            <a:pPr algn="l"/>
            <a:r>
              <a:rPr lang="en-US" b="1" i="0" dirty="0">
                <a:solidFill>
                  <a:srgbClr val="333333"/>
                </a:solidFill>
                <a:effectLst/>
                <a:latin typeface="FFDINWebPro"/>
              </a:rPr>
              <a:t>What is the difference between change and transition?</a:t>
            </a:r>
          </a:p>
          <a:p>
            <a:pPr algn="l"/>
            <a:r>
              <a:rPr lang="en-US" b="0" i="0" dirty="0">
                <a:solidFill>
                  <a:srgbClr val="333333"/>
                </a:solidFill>
                <a:effectLst/>
                <a:latin typeface="Open Sans" panose="020B0606030504020204" pitchFamily="34" charset="0"/>
              </a:rPr>
              <a:t>Change is the external event or situation that takes place. A new business strategy, a turn of leadership, a merger or a new product. The organization focuses on the desired outcome that the change will produce, which is generally in response to external events. Change can happen very quickly.</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Transition is the inner psychological process that people go through as they internalize and come to terms with the new situation that the change brings about. </a:t>
            </a:r>
          </a:p>
          <a:p>
            <a:pPr algn="l"/>
            <a:r>
              <a:rPr lang="en-US" b="0" i="0" dirty="0">
                <a:solidFill>
                  <a:srgbClr val="333333"/>
                </a:solidFill>
                <a:effectLst/>
                <a:latin typeface="Open Sans" panose="020B0606030504020204" pitchFamily="34" charset="0"/>
              </a:rPr>
              <a:t>Empathetic leaders recognize that change can put people in crisis. The starting point for dealing with transition is not the outcome but the endings that people have in leaving the old situation behind.</a:t>
            </a: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Change will only be successful if leaders and organizations address the transition that people experience during change. Supporting people through transition, rather than pushing forward is essential if the change is to work as planned. This is key to capitalizing on opportunities for innovation and creating organizational resilience.</a:t>
            </a:r>
          </a:p>
          <a:p>
            <a:pPr algn="l"/>
            <a:endParaRPr lang="en-US" b="0" i="0" dirty="0">
              <a:solidFill>
                <a:srgbClr val="333333"/>
              </a:solidFill>
              <a:effectLst/>
              <a:latin typeface="Open Sans" panose="020B0606030504020204" pitchFamily="34" charset="0"/>
            </a:endParaRPr>
          </a:p>
          <a:p>
            <a:pPr algn="l"/>
            <a:r>
              <a:rPr lang="en-US" dirty="0"/>
              <a:t>Change without transition is rearrangement</a:t>
            </a:r>
            <a:endParaRPr lang="en-US" b="0" i="0" dirty="0">
              <a:solidFill>
                <a:srgbClr val="333333"/>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11</a:t>
            </a:fld>
            <a:endParaRPr lang="en-US" dirty="0"/>
          </a:p>
        </p:txBody>
      </p:sp>
    </p:spTree>
    <p:extLst>
      <p:ext uri="{BB962C8B-B14F-4D97-AF65-F5344CB8AC3E}">
        <p14:creationId xmlns:p14="http://schemas.microsoft.com/office/powerpoint/2010/main" val="979050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The Bridges Transition Model helps organizations and individuals understand and more effectively manage and work through the personal and human side of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model identifies the three stages an individual experiences during change: Ending What Currently Is, The Neutral Zone and The New Beginning.</a:t>
            </a:r>
          </a:p>
          <a:p>
            <a:endParaRPr lang="en-US" dirty="0"/>
          </a:p>
          <a:p>
            <a:pPr marL="228600" indent="-228600">
              <a:buAutoNum type="arabicPeriod"/>
            </a:pPr>
            <a:r>
              <a:rPr lang="en-US" dirty="0"/>
              <a:t>Starts with ending.  Letting go of the old ways and the old identity people had.  The first phase of transition is an ending and the time when you need to help people deal with their losses.</a:t>
            </a:r>
          </a:p>
          <a:p>
            <a:pPr marL="228600" indent="-228600">
              <a:buAutoNum type="arabicPeriod"/>
            </a:pPr>
            <a:r>
              <a:rPr lang="en-US" dirty="0"/>
              <a:t>Going through an in between time when the old is gone but the new isn’t fully operational.  This is the neutral zone when critical psychological realignments and repatterning take place.</a:t>
            </a:r>
          </a:p>
          <a:p>
            <a:pPr marL="228600" indent="-228600">
              <a:buAutoNum type="arabicPeriod"/>
            </a:pPr>
            <a:r>
              <a:rPr lang="en-US" dirty="0"/>
              <a:t>Ends with the beginning.  Coming out of the transition and making a new beginning.  This is when people develop a new identity, experience the new energy, and discover the new sense of purpose that makes the change begin to work.</a:t>
            </a:r>
          </a:p>
          <a:p>
            <a:endParaRPr lang="en-US" dirty="0"/>
          </a:p>
          <a:p>
            <a:pPr algn="l"/>
            <a:r>
              <a:rPr lang="en-US" b="0" i="0" dirty="0">
                <a:solidFill>
                  <a:srgbClr val="333333"/>
                </a:solidFill>
                <a:effectLst/>
                <a:latin typeface="FFDINWebPro"/>
              </a:rPr>
              <a:t>These 3 stages are not discreet and can happen at the same time.</a:t>
            </a:r>
          </a:p>
          <a:p>
            <a:pPr algn="l"/>
            <a:endParaRPr lang="en-US" b="0" i="0" dirty="0">
              <a:solidFill>
                <a:srgbClr val="333333"/>
              </a:solidFill>
              <a:effectLst/>
              <a:latin typeface="FFDINWeb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FDINWebPro"/>
              </a:rPr>
              <a:t>Two lenses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FDINWebPro"/>
              </a:rPr>
              <a:t>1. Your Experience:  Jen will  share Example – transition from faculty to admin services.  Ask for Think – Pair – Share  </a:t>
            </a:r>
          </a:p>
          <a:p>
            <a:pPr algn="l"/>
            <a:r>
              <a:rPr lang="en-US" b="0" i="0" dirty="0">
                <a:solidFill>
                  <a:srgbClr val="333333"/>
                </a:solidFill>
                <a:effectLst/>
                <a:latin typeface="FFDINWebPro"/>
              </a:rPr>
              <a:t>Personal example:  Endings: autonomy, reputation after 17 years, community (lived and worked in my community),   Ready for a change – knowing the players on campus, tip of spear (lot of personal responsibility, more visible, -New role in a relatively new office – thinking about how I can contribute, add value, help, trying some things…. Building a new network.</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12</a:t>
            </a:fld>
            <a:endParaRPr lang="en-US" dirty="0"/>
          </a:p>
        </p:txBody>
      </p:sp>
    </p:spTree>
    <p:extLst>
      <p:ext uri="{BB962C8B-B14F-4D97-AF65-F5344CB8AC3E}">
        <p14:creationId xmlns:p14="http://schemas.microsoft.com/office/powerpoint/2010/main" val="2258546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931B0-2A7C-F256-CFAB-7FE6AF83B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4A138F-672C-8D62-695C-75997F0E2C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03E6CC-C797-8F26-67AB-28573B095D37}"/>
              </a:ext>
            </a:extLst>
          </p:cNvPr>
          <p:cNvSpPr>
            <a:spLocks noGrp="1"/>
          </p:cNvSpPr>
          <p:nvPr>
            <p:ph type="body" idx="1"/>
          </p:nvPr>
        </p:nvSpPr>
        <p:spPr/>
        <p:txBody>
          <a:bodyPr/>
          <a:lstStyle/>
          <a:p>
            <a:pPr algn="l"/>
            <a:endParaRPr lang="en-US" b="0" i="0" dirty="0">
              <a:solidFill>
                <a:srgbClr val="333333"/>
              </a:solidFill>
              <a:effectLst/>
              <a:latin typeface="FFDINWebPro"/>
            </a:endParaRPr>
          </a:p>
          <a:p>
            <a:pPr algn="l"/>
            <a:r>
              <a:rPr lang="en-US" b="0" i="0" dirty="0">
                <a:solidFill>
                  <a:srgbClr val="333333"/>
                </a:solidFill>
                <a:effectLst/>
                <a:latin typeface="FFDINWebPro"/>
              </a:rPr>
              <a:t>2: Helping others through transitions</a:t>
            </a:r>
          </a:p>
          <a:p>
            <a:pPr algn="l"/>
            <a:r>
              <a:rPr lang="en-US" b="0" i="0" dirty="0">
                <a:solidFill>
                  <a:srgbClr val="333333"/>
                </a:solidFill>
                <a:effectLst/>
                <a:latin typeface="FFDINWebPro"/>
              </a:rPr>
              <a:t>---------------------</a:t>
            </a:r>
          </a:p>
          <a:p>
            <a:pPr algn="l"/>
            <a:endParaRPr lang="en-US" b="0" i="0" dirty="0">
              <a:solidFill>
                <a:srgbClr val="333333"/>
              </a:solidFill>
              <a:effectLst/>
              <a:latin typeface="FFDINWeb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FDINWebPro"/>
              </a:rPr>
              <a:t>If you are the one leading change you need to bring people with you if you want change to succeed.  </a:t>
            </a:r>
            <a:r>
              <a:rPr lang="en-US" b="0" i="0" dirty="0">
                <a:solidFill>
                  <a:srgbClr val="333333"/>
                </a:solidFill>
                <a:effectLst/>
                <a:latin typeface="Open Sans" panose="020B0606030504020204" pitchFamily="34" charset="0"/>
              </a:rPr>
              <a:t>Empathetic leaders recognize that change can put people in crisis. The starting point for dealing with transition is not the outcome but the endings that people have in leaving the old situation behind.</a:t>
            </a:r>
          </a:p>
          <a:p>
            <a:pPr algn="l"/>
            <a:r>
              <a:rPr lang="en-US" b="0" i="0" dirty="0">
                <a:solidFill>
                  <a:srgbClr val="333333"/>
                </a:solidFill>
                <a:effectLst/>
                <a:latin typeface="Open Sans" panose="020B0606030504020204" pitchFamily="34" charset="0"/>
              </a:rPr>
              <a:t>Need to be an empathic leader – supporting people through transition.</a:t>
            </a:r>
          </a:p>
          <a:p>
            <a:pPr algn="l"/>
            <a:r>
              <a:rPr lang="en-US" b="0" i="0" dirty="0">
                <a:solidFill>
                  <a:srgbClr val="333333"/>
                </a:solidFill>
                <a:effectLst/>
                <a:latin typeface="Open Sans" panose="020B0606030504020204" pitchFamily="34" charset="0"/>
              </a:rPr>
              <a:t>This is hard for people.  Need to let go of old ways.</a:t>
            </a:r>
          </a:p>
          <a:p>
            <a:pPr algn="l"/>
            <a:r>
              <a:rPr lang="en-US" b="0" i="0" dirty="0">
                <a:solidFill>
                  <a:srgbClr val="333333"/>
                </a:solidFill>
                <a:effectLst/>
                <a:latin typeface="Open Sans" panose="020B0606030504020204" pitchFamily="34" charset="0"/>
              </a:rPr>
              <a:t>Those most resistant are those for whom to old model worked.    - Example of email.  </a:t>
            </a:r>
          </a:p>
          <a:p>
            <a:pPr algn="l"/>
            <a:endParaRPr lang="en-US" b="0" i="0" dirty="0">
              <a:solidFill>
                <a:srgbClr val="333333"/>
              </a:solidFill>
              <a:effectLst/>
              <a:latin typeface="Open Sans" panose="020B0606030504020204" pitchFamily="34" charset="0"/>
            </a:endParaRPr>
          </a:p>
          <a:p>
            <a:pPr algn="l"/>
            <a:endParaRPr lang="en-US" b="0" i="0" dirty="0">
              <a:solidFill>
                <a:srgbClr val="333333"/>
              </a:solidFill>
              <a:effectLst/>
              <a:latin typeface="Open Sans" panose="020B0606030504020204" pitchFamily="34" charset="0"/>
            </a:endParaRPr>
          </a:p>
          <a:p>
            <a:pPr algn="l"/>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Change will only be successful if leaders and organizations address the transition that people experience during change. Supporting people through transition, rather than pushing forward is essential if the change is to work as planned. This is key to capitalizing on opportunities for innovation and creating organizational resilience.</a:t>
            </a:r>
          </a:p>
          <a:p>
            <a:endParaRPr lang="en-US" dirty="0"/>
          </a:p>
          <a:p>
            <a:r>
              <a:rPr lang="en-US" dirty="0"/>
              <a:t>The advantage of Bridges’ model is that he understands just how hard change is for many people – in order to move to a new place, one must let go of old ways. Organizations that neglect this fact often see people move back to the old ways as soon as the change is implemented – they want what they lost. </a:t>
            </a:r>
          </a:p>
          <a:p>
            <a:endParaRPr lang="en-US" dirty="0"/>
          </a:p>
          <a:p>
            <a:r>
              <a:rPr lang="en-US" dirty="0"/>
              <a:t>Those most resistant to change are those for whom the old model(s) worked.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008FE8B-0D44-8A0E-382E-F8885E814297}"/>
              </a:ext>
            </a:extLst>
          </p:cNvPr>
          <p:cNvSpPr>
            <a:spLocks noGrp="1"/>
          </p:cNvSpPr>
          <p:nvPr>
            <p:ph type="sldNum" sz="quarter" idx="5"/>
          </p:nvPr>
        </p:nvSpPr>
        <p:spPr/>
        <p:txBody>
          <a:bodyPr/>
          <a:lstStyle/>
          <a:p>
            <a:fld id="{E02386EA-5B52-416D-9FD4-CCF5B5DB8170}" type="slidenum">
              <a:rPr lang="en-US" smtClean="0"/>
              <a:t>13</a:t>
            </a:fld>
            <a:endParaRPr lang="en-US" dirty="0"/>
          </a:p>
        </p:txBody>
      </p:sp>
    </p:spTree>
    <p:extLst>
      <p:ext uri="{BB962C8B-B14F-4D97-AF65-F5344CB8AC3E}">
        <p14:creationId xmlns:p14="http://schemas.microsoft.com/office/powerpoint/2010/main" val="2813025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a:p>
            <a:r>
              <a:rPr lang="en-US" dirty="0"/>
              <a:t>The starting point for transition is not the outcome but the ending that you will have to make to leave the old situation behind.  Situational changes hinge on the new thing, but psychological transition depends on letting go of the old reality and the old identity you had before the change takes place.</a:t>
            </a:r>
          </a:p>
          <a:p>
            <a:endParaRPr lang="en-US" dirty="0"/>
          </a:p>
          <a:p>
            <a:r>
              <a:rPr lang="en-US" dirty="0"/>
              <a:t>Orgs tend to overlook the letting go process completely. And do nothing about the feeling of loss that it generates.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management is a critical skill to develop (self and as a manager).   Mismanaged or unmanaged transitions lead to GRASS.</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14</a:t>
            </a:fld>
            <a:endParaRPr lang="en-US" dirty="0"/>
          </a:p>
        </p:txBody>
      </p:sp>
    </p:spTree>
    <p:extLst>
      <p:ext uri="{BB962C8B-B14F-4D97-AF65-F5344CB8AC3E}">
        <p14:creationId xmlns:p14="http://schemas.microsoft.com/office/powerpoint/2010/main" val="2517323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a:t>
            </a:r>
          </a:p>
          <a:p>
            <a:endParaRPr lang="en-US" dirty="0"/>
          </a:p>
          <a:p>
            <a:r>
              <a:rPr lang="en-US" dirty="0"/>
              <a:t>This stuff is hard so I added a bit of comic relief.</a:t>
            </a:r>
            <a:br>
              <a:rPr lang="en-US" dirty="0"/>
            </a:br>
            <a:endParaRPr lang="en-US" dirty="0"/>
          </a:p>
          <a:p>
            <a:r>
              <a:rPr lang="en-US" dirty="0"/>
              <a:t>Beginnings depend on endings.  Before you can become a different person you must let go of your old self.  Single reason orgs fail is because no one has thought about the endings or planned to manage the impact on people.</a:t>
            </a:r>
          </a:p>
          <a:p>
            <a:endParaRPr lang="en-US" dirty="0"/>
          </a:p>
          <a:p>
            <a:pPr marL="228600" indent="-228600">
              <a:buAutoNum type="arabicPeriod"/>
            </a:pPr>
            <a:r>
              <a:rPr lang="en-US" dirty="0"/>
              <a:t>Lots of self-awareness and reflection…. Bring losses into the open.</a:t>
            </a:r>
          </a:p>
          <a:p>
            <a:pPr marL="228600" indent="-228600">
              <a:buAutoNum type="arabicPeriod"/>
            </a:pPr>
            <a:r>
              <a:rPr lang="en-US" dirty="0"/>
              <a:t>Grieving – anger, bargaining, anxiety, sadness, disorientation, depression, </a:t>
            </a:r>
          </a:p>
          <a:p>
            <a:endParaRPr lang="en-US" dirty="0"/>
          </a:p>
          <a:p>
            <a:r>
              <a:rPr lang="en-US" dirty="0"/>
              <a:t>From previous activity on transitions – what do you think was lost? </a:t>
            </a:r>
          </a:p>
          <a:p>
            <a:endParaRPr lang="en-US" dirty="0"/>
          </a:p>
          <a:p>
            <a:r>
              <a:rPr lang="en-US" b="0" i="0" dirty="0">
                <a:solidFill>
                  <a:srgbClr val="001D35"/>
                </a:solidFill>
                <a:effectLst/>
                <a:highlight>
                  <a:srgbClr val="FFFFFF"/>
                </a:highlight>
                <a:latin typeface="Google Sans"/>
              </a:rPr>
              <a:t>Dukkha: The idea that nothing is permanent and that this transience is painful – Buddhism</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15</a:t>
            </a:fld>
            <a:endParaRPr lang="en-US" dirty="0"/>
          </a:p>
        </p:txBody>
      </p:sp>
    </p:spTree>
    <p:extLst>
      <p:ext uri="{BB962C8B-B14F-4D97-AF65-F5344CB8AC3E}">
        <p14:creationId xmlns:p14="http://schemas.microsoft.com/office/powerpoint/2010/main" val="811858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a:t>
            </a:r>
          </a:p>
          <a:p>
            <a:r>
              <a:rPr lang="en-US" dirty="0"/>
              <a:t>Beginnings depend on endings.  Before you can become a different person you must let go of your old self.</a:t>
            </a:r>
          </a:p>
          <a:p>
            <a:r>
              <a:rPr lang="en-US" dirty="0"/>
              <a:t>Single reason orgs fail is because no one has thought about the endings or planned to manage the impact on people.</a:t>
            </a:r>
          </a:p>
          <a:p>
            <a:endParaRPr lang="en-US" dirty="0"/>
          </a:p>
          <a:p>
            <a:pPr marL="228600" indent="-228600">
              <a:buAutoNum type="arabicPeriod"/>
            </a:pPr>
            <a:r>
              <a:rPr lang="en-US" dirty="0"/>
              <a:t>Continuity – More from a manager point of view – what can I give back that will balance what has been taken away?  Status, turf, membership, recognition, roles</a:t>
            </a:r>
          </a:p>
          <a:p>
            <a:pPr marL="228600" indent="-228600">
              <a:buAutoNum type="arabicPeriod"/>
            </a:pPr>
            <a:r>
              <a:rPr lang="en-US" dirty="0"/>
              <a:t>Clarify what is over and what isn’t – one of the biggest problems with endings</a:t>
            </a:r>
          </a:p>
          <a:p>
            <a:endParaRPr lang="en-US" dirty="0"/>
          </a:p>
          <a:p>
            <a:r>
              <a:rPr lang="en-US" dirty="0"/>
              <a:t>Can’t stay in the endings phase for extended time (needs to be relational to the size of the change)</a:t>
            </a:r>
          </a:p>
          <a:p>
            <a:pPr marL="228600" indent="-228600">
              <a:buAutoNum type="arabicPeriod"/>
            </a:pPr>
            <a:endParaRPr lang="en-US" dirty="0"/>
          </a:p>
          <a:p>
            <a:endParaRPr lang="en-US" dirty="0"/>
          </a:p>
          <a:p>
            <a:r>
              <a:rPr lang="en-US" b="0" i="0" dirty="0">
                <a:solidFill>
                  <a:srgbClr val="001D35"/>
                </a:solidFill>
                <a:effectLst/>
                <a:highlight>
                  <a:srgbClr val="FFFFFF"/>
                </a:highlight>
                <a:latin typeface="Google Sans"/>
              </a:rPr>
              <a:t>Dukkha: The idea that nothing is permanent and that this transience is painful – Buddhism</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16</a:t>
            </a:fld>
            <a:endParaRPr lang="en-US" dirty="0"/>
          </a:p>
        </p:txBody>
      </p:sp>
    </p:spTree>
    <p:extLst>
      <p:ext uri="{BB962C8B-B14F-4D97-AF65-F5344CB8AC3E}">
        <p14:creationId xmlns:p14="http://schemas.microsoft.com/office/powerpoint/2010/main" val="1246262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iempos Text"/>
              </a:rPr>
              <a:t>Jen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iempos Text"/>
              </a:rPr>
              <a:t>Remember all that stuff I said about change….. The science is clear: people do best at work when their environment is </a:t>
            </a:r>
            <a:r>
              <a:rPr lang="en-US" b="0" i="0" u="none" strike="noStrike" dirty="0">
                <a:effectLst/>
                <a:latin typeface="Tiempos Text"/>
                <a:hlinkClick r:id="rId3"/>
              </a:rPr>
              <a:t>predictable</a:t>
            </a:r>
            <a:r>
              <a:rPr lang="en-US" b="0" i="0" dirty="0">
                <a:solidFill>
                  <a:srgbClr val="282828"/>
                </a:solidFill>
                <a:effectLst/>
                <a:latin typeface="Tiempos Text"/>
              </a:rPr>
              <a:t>, when they have some sense of </a:t>
            </a:r>
            <a:r>
              <a:rPr lang="en-US" b="0" i="0" u="none" strike="noStrike" dirty="0">
                <a:effectLst/>
                <a:latin typeface="Tiempos Text"/>
                <a:hlinkClick r:id="rId4"/>
              </a:rPr>
              <a:t>control</a:t>
            </a:r>
            <a:r>
              <a:rPr lang="en-US" b="0" i="0" dirty="0">
                <a:solidFill>
                  <a:srgbClr val="282828"/>
                </a:solidFill>
                <a:effectLst/>
                <a:latin typeface="Tiempos Text"/>
              </a:rPr>
              <a:t> over their immediate surroundings, when they are part of a stable set of </a:t>
            </a:r>
            <a:r>
              <a:rPr lang="en-US" b="0" i="0" u="none" strike="noStrike" dirty="0">
                <a:effectLst/>
                <a:latin typeface="Tiempos Text"/>
                <a:hlinkClick r:id="rId5"/>
              </a:rPr>
              <a:t>relationships</a:t>
            </a:r>
            <a:r>
              <a:rPr lang="en-US" b="0" i="0" dirty="0">
                <a:solidFill>
                  <a:srgbClr val="282828"/>
                </a:solidFill>
                <a:effectLst/>
                <a:latin typeface="Tiempos Text"/>
              </a:rPr>
              <a:t>, when they feel connected to </a:t>
            </a:r>
            <a:r>
              <a:rPr lang="en-US" b="0" i="0" u="none" strike="noStrike" dirty="0">
                <a:effectLst/>
                <a:latin typeface="Tiempos Text"/>
                <a:hlinkClick r:id="rId6"/>
              </a:rPr>
              <a:t>place and ritual</a:t>
            </a:r>
            <a:r>
              <a:rPr lang="en-US" b="0" i="0" dirty="0">
                <a:solidFill>
                  <a:srgbClr val="282828"/>
                </a:solidFill>
                <a:effectLst/>
                <a:latin typeface="Tiempos Text"/>
              </a:rPr>
              <a:t>, and when the point of their efforts is </a:t>
            </a:r>
            <a:r>
              <a:rPr lang="en-US" b="0" i="0" u="none" strike="noStrike" dirty="0">
                <a:effectLst/>
                <a:latin typeface="Tiempos Text"/>
                <a:hlinkClick r:id="rId7"/>
              </a:rPr>
              <a:t>readily </a:t>
            </a:r>
            <a:r>
              <a:rPr lang="en-US" b="0" i="0" u="none" strike="noStrike" dirty="0">
                <a:effectLst/>
                <a:latin typeface="Tiempos Text"/>
                <a:hlinkClick r:id="rId8"/>
              </a:rPr>
              <a:t>apparent</a:t>
            </a:r>
            <a:r>
              <a:rPr lang="en-US" b="0" i="0" dirty="0">
                <a:solidFill>
                  <a:srgbClr val="282828"/>
                </a:solidFill>
                <a:effectLst/>
                <a:latin typeface="Tiempos Text"/>
              </a:rPr>
              <a:t> to them. Seen through the lens of this research, then, constant change emerges as the enemy of performance, not its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82828"/>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iempos Text"/>
              </a:rPr>
              <a:t>“Stability management”  - look for what is staying the same – leading people focus on that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82828"/>
              </a:solidFill>
              <a:effectLst/>
              <a:latin typeface="Tiempos 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Tiempos Text"/>
              </a:rPr>
              <a:t>If teams are working – keep them in tact.</a:t>
            </a:r>
            <a:endParaRPr lang="en-US" dirty="0"/>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17</a:t>
            </a:fld>
            <a:endParaRPr lang="en-US" dirty="0"/>
          </a:p>
        </p:txBody>
      </p:sp>
    </p:spTree>
    <p:extLst>
      <p:ext uri="{BB962C8B-B14F-4D97-AF65-F5344CB8AC3E}">
        <p14:creationId xmlns:p14="http://schemas.microsoft.com/office/powerpoint/2010/main" val="203254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755F0-830F-AFA5-9DC2-5AAAD3199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2C17B-6725-BA23-839A-665280770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06851-A099-8ABF-D61B-147478556DF9}"/>
              </a:ext>
            </a:extLst>
          </p:cNvPr>
          <p:cNvSpPr>
            <a:spLocks noGrp="1"/>
          </p:cNvSpPr>
          <p:nvPr>
            <p:ph type="body" idx="1"/>
          </p:nvPr>
        </p:nvSpPr>
        <p:spPr/>
        <p:txBody>
          <a:bodyPr/>
          <a:lstStyle/>
          <a:p>
            <a:r>
              <a:rPr lang="en-US" sz="1200" dirty="0"/>
              <a:t>John – Do you want to take these slides to the end of the deck?</a:t>
            </a:r>
            <a:br>
              <a:rPr lang="en-US" sz="1200" dirty="0"/>
            </a:br>
            <a:br>
              <a:rPr lang="en-US" sz="1200" dirty="0"/>
            </a:br>
            <a:r>
              <a:rPr lang="en-US" sz="1200" dirty="0"/>
              <a:t>Here is a the Kubler Ross Change curve is a great tool that can be used in supporting a teammate.</a:t>
            </a:r>
          </a:p>
          <a:p>
            <a:endParaRPr lang="en-US" sz="1200" dirty="0"/>
          </a:p>
          <a:p>
            <a:r>
              <a:rPr lang="en-US" sz="1200" b="1" dirty="0"/>
              <a:t>What is it</a:t>
            </a:r>
          </a:p>
          <a:p>
            <a:pPr marL="628650" lvl="1" indent="-171450">
              <a:buFont typeface="Arial" panose="020B0604020202020204" pitchFamily="34" charset="0"/>
              <a:buChar char="•"/>
            </a:pPr>
            <a:r>
              <a:rPr lang="en-US" sz="1200" b="0" dirty="0"/>
              <a:t>The curve represents how people respond to change</a:t>
            </a:r>
          </a:p>
          <a:p>
            <a:pPr marL="628650" lvl="1" indent="-171450">
              <a:buFont typeface="Arial" panose="020B0604020202020204" pitchFamily="34" charset="0"/>
              <a:buChar char="•"/>
            </a:pPr>
            <a:r>
              <a:rPr lang="en-US" sz="1200" b="0" dirty="0"/>
              <a:t>It comes from a Swiss American Psychiatrist who studied dying people. These are also known as the “Five Stages of Grief.” (Denial, Anger, Bargaining, Depression, Acceptance)</a:t>
            </a:r>
          </a:p>
          <a:p>
            <a:pPr marL="628650" lvl="1" indent="-171450">
              <a:buFont typeface="Arial" panose="020B0604020202020204" pitchFamily="34" charset="0"/>
              <a:buChar char="•"/>
            </a:pPr>
            <a:r>
              <a:rPr lang="en-US" sz="1200" b="0" dirty="0"/>
              <a:t>Your response to change is not linear. You can find yourself moving along the change curve and have a set back that puts you back at a previous emotion</a:t>
            </a:r>
          </a:p>
          <a:p>
            <a:pPr marL="171450" lvl="0" indent="-171450">
              <a:buFont typeface="Arial" panose="020B0604020202020204" pitchFamily="34" charset="0"/>
              <a:buChar char="•"/>
            </a:pPr>
            <a:endParaRPr lang="en-US" sz="1200" b="0" dirty="0"/>
          </a:p>
          <a:p>
            <a:pPr marL="0" lvl="0" indent="0">
              <a:buFont typeface="Arial" panose="020B0604020202020204" pitchFamily="34" charset="0"/>
              <a:buNone/>
            </a:pPr>
            <a:endParaRPr lang="en-US" sz="1200" b="1" dirty="0"/>
          </a:p>
          <a:p>
            <a:pPr marL="0" lvl="0" indent="0">
              <a:buFont typeface="Arial" panose="020B0604020202020204" pitchFamily="34" charset="0"/>
              <a:buNone/>
            </a:pPr>
            <a:endParaRPr lang="en-US" sz="1200" b="1" dirty="0"/>
          </a:p>
          <a:p>
            <a:pPr marL="0" lvl="0" indent="0">
              <a:buFont typeface="Arial" panose="020B0604020202020204" pitchFamily="34" charset="0"/>
              <a:buNone/>
            </a:pPr>
            <a:endParaRPr lang="en-US" sz="1200" b="1" dirty="0"/>
          </a:p>
          <a:p>
            <a:pPr marL="0" lvl="0" indent="0">
              <a:buFont typeface="Arial" panose="020B0604020202020204" pitchFamily="34" charset="0"/>
              <a:buNone/>
            </a:pPr>
            <a:endParaRPr lang="en-US" sz="1200" b="1" dirty="0"/>
          </a:p>
          <a:p>
            <a:pPr marL="0" lvl="0" indent="0">
              <a:buFont typeface="Arial" panose="020B0604020202020204" pitchFamily="34" charset="0"/>
              <a:buNone/>
            </a:pPr>
            <a:r>
              <a:rPr lang="en-US" sz="1200" b="1" dirty="0"/>
              <a:t>Question for the audience</a:t>
            </a:r>
          </a:p>
          <a:p>
            <a:pPr marL="628650" lvl="1" indent="-171450">
              <a:buFont typeface="Arial" panose="020B0604020202020204" pitchFamily="34" charset="0"/>
              <a:buChar char="•"/>
            </a:pPr>
            <a:r>
              <a:rPr lang="en-US" sz="1200" b="0" dirty="0"/>
              <a:t>What benefits do you see in using the Kubler-Ross Change Curve when navigating through change? How do you think it can help individuals or teams manage emotions, adapt to transitions, and ultimately embrace change more effectively?</a:t>
            </a:r>
          </a:p>
          <a:p>
            <a:pPr marL="0" lvl="0" indent="0">
              <a:buFont typeface="Arial" panose="020B0604020202020204" pitchFamily="34" charset="0"/>
              <a:buNone/>
            </a:pPr>
            <a:endParaRPr lang="en-US" sz="1200" b="1" dirty="0"/>
          </a:p>
          <a:p>
            <a:pPr marL="0" lvl="0" indent="0">
              <a:buFont typeface="Arial" panose="020B0604020202020204" pitchFamily="34" charset="0"/>
              <a:buNone/>
            </a:pPr>
            <a:r>
              <a:rPr lang="en-US" sz="1200" b="1" dirty="0"/>
              <a:t>How do I see value in using the curve</a:t>
            </a:r>
          </a:p>
          <a:p>
            <a:pPr marL="628650" lvl="1" indent="-171450">
              <a:buFont typeface="Arial" panose="020B0604020202020204" pitchFamily="34" charset="0"/>
              <a:buChar char="•"/>
            </a:pPr>
            <a:r>
              <a:rPr lang="en-US" sz="1200" b="0" dirty="0"/>
              <a:t>I see value in being able to identify where a colleague may be in their change journey. By understanding where they are it allows me to better support them through their transition. </a:t>
            </a:r>
          </a:p>
          <a:p>
            <a:pPr marL="628650" lvl="1" indent="-171450">
              <a:buFont typeface="Arial" panose="020B0604020202020204" pitchFamily="34" charset="0"/>
              <a:buChar char="•"/>
            </a:pPr>
            <a:endParaRPr lang="en-US" sz="1200" b="1" dirty="0"/>
          </a:p>
        </p:txBody>
      </p:sp>
      <p:sp>
        <p:nvSpPr>
          <p:cNvPr id="4" name="Slide Number Placeholder 3">
            <a:extLst>
              <a:ext uri="{FF2B5EF4-FFF2-40B4-BE49-F238E27FC236}">
                <a16:creationId xmlns:a16="http://schemas.microsoft.com/office/drawing/2014/main" id="{C6DCA6A1-84E8-174B-9727-AF32E2AE659D}"/>
              </a:ext>
            </a:extLst>
          </p:cNvPr>
          <p:cNvSpPr>
            <a:spLocks noGrp="1"/>
          </p:cNvSpPr>
          <p:nvPr>
            <p:ph type="sldNum" sz="quarter" idx="5"/>
          </p:nvPr>
        </p:nvSpPr>
        <p:spPr/>
        <p:txBody>
          <a:bodyPr/>
          <a:lstStyle/>
          <a:p>
            <a:fld id="{E02386EA-5B52-416D-9FD4-CCF5B5DB8170}" type="slidenum">
              <a:rPr lang="en-US" smtClean="0"/>
              <a:t>18</a:t>
            </a:fld>
            <a:endParaRPr lang="en-US" dirty="0"/>
          </a:p>
        </p:txBody>
      </p:sp>
    </p:spTree>
    <p:extLst>
      <p:ext uri="{BB962C8B-B14F-4D97-AF65-F5344CB8AC3E}">
        <p14:creationId xmlns:p14="http://schemas.microsoft.com/office/powerpoint/2010/main" val="1551832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755F0-830F-AFA5-9DC2-5AAAD3199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2C17B-6725-BA23-839A-66528077096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1306851-A099-8ABF-D61B-147478556DF9}"/>
              </a:ext>
            </a:extLst>
          </p:cNvPr>
          <p:cNvSpPr>
            <a:spLocks noGrp="1"/>
          </p:cNvSpPr>
          <p:nvPr>
            <p:ph type="body" idx="1"/>
          </p:nvPr>
        </p:nvSpPr>
        <p:spPr/>
        <p:txBody>
          <a:bodyPr/>
          <a:lstStyle/>
          <a:p>
            <a:r>
              <a:rPr lang="en-US" sz="1200" dirty="0"/>
              <a:t>John – Do you want to talk about this?</a:t>
            </a:r>
          </a:p>
          <a:p>
            <a:endParaRPr lang="en-US" sz="1200" dirty="0"/>
          </a:p>
          <a:p>
            <a:r>
              <a:rPr lang="en-US" sz="1200" dirty="0"/>
              <a:t>Here is a the Kubler Ross Change curve also known as the five stages of grief.  With a difficult change there may be an initial shock, and then denial that this is happening.  Then frustration and depression.  However, as the change is being implemented there is time for experimentation with the new change.  At that point individuals have the </a:t>
            </a:r>
            <a:r>
              <a:rPr lang="en-US" sz="1200" b="1" dirty="0"/>
              <a:t>option</a:t>
            </a:r>
            <a:r>
              <a:rPr lang="en-US" sz="1200" dirty="0"/>
              <a:t> to make the decision to implement the change.  Do they have the desire to make/accept the change?</a:t>
            </a:r>
          </a:p>
          <a:p>
            <a:endParaRPr lang="en-US" sz="1200" dirty="0"/>
          </a:p>
          <a:p>
            <a:r>
              <a:rPr lang="en-US" sz="1200" dirty="0"/>
              <a:t>Human response to change follows a predictable emotional pathway</a:t>
            </a:r>
          </a:p>
          <a:p>
            <a:endParaRPr lang="en-US" sz="1200" dirty="0"/>
          </a:p>
          <a:p>
            <a:r>
              <a:rPr lang="en-US" sz="1200" dirty="0"/>
              <a:t>The key to this model is thinking about how you can support your team as they experience these phases. How can you help them make that decision?</a:t>
            </a:r>
          </a:p>
          <a:p>
            <a:endParaRPr lang="en-US" sz="1200" dirty="0"/>
          </a:p>
          <a:p>
            <a:r>
              <a:rPr lang="en-US" sz="1200" dirty="0"/>
              <a:t>People go through this at different times.</a:t>
            </a:r>
          </a:p>
          <a:p>
            <a:endParaRPr lang="en-US" sz="1200" dirty="0"/>
          </a:p>
          <a:p>
            <a:r>
              <a:rPr lang="en-US" sz="1200" dirty="0"/>
              <a:t>Valley of despair</a:t>
            </a:r>
          </a:p>
          <a:p>
            <a:endParaRPr lang="en-US" dirty="0"/>
          </a:p>
        </p:txBody>
      </p:sp>
      <p:sp>
        <p:nvSpPr>
          <p:cNvPr id="4" name="Slide Number Placeholder 3">
            <a:extLst>
              <a:ext uri="{FF2B5EF4-FFF2-40B4-BE49-F238E27FC236}">
                <a16:creationId xmlns:a16="http://schemas.microsoft.com/office/drawing/2014/main" id="{C6DCA6A1-84E8-174B-9727-AF32E2AE659D}"/>
              </a:ext>
            </a:extLst>
          </p:cNvPr>
          <p:cNvSpPr>
            <a:spLocks noGrp="1"/>
          </p:cNvSpPr>
          <p:nvPr>
            <p:ph type="sldNum" sz="quarter" idx="5"/>
          </p:nvPr>
        </p:nvSpPr>
        <p:spPr/>
        <p:txBody>
          <a:bodyPr/>
          <a:lstStyle/>
          <a:p>
            <a:fld id="{E02386EA-5B52-416D-9FD4-CCF5B5DB8170}" type="slidenum">
              <a:rPr lang="en-US" smtClean="0"/>
              <a:t>19</a:t>
            </a:fld>
            <a:endParaRPr lang="en-US" dirty="0"/>
          </a:p>
        </p:txBody>
      </p:sp>
    </p:spTree>
    <p:extLst>
      <p:ext uri="{BB962C8B-B14F-4D97-AF65-F5344CB8AC3E}">
        <p14:creationId xmlns:p14="http://schemas.microsoft.com/office/powerpoint/2010/main" val="155183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Jen and John</a:t>
            </a:r>
          </a:p>
          <a:p>
            <a:pPr marL="0" indent="0"/>
            <a:endParaRPr lang="en-US" dirty="0"/>
          </a:p>
          <a:p>
            <a:pPr marL="0" indent="0"/>
            <a:r>
              <a:rPr lang="en-US" dirty="0"/>
              <a:t>We are an internal consulting office that works with academic and administrative units on campus to address organizational challenges, advance strategic priorities, and improve organizational effectiveness.</a:t>
            </a:r>
            <a:endParaRPr dirty="0"/>
          </a:p>
        </p:txBody>
      </p:sp>
      <p:sp>
        <p:nvSpPr>
          <p:cNvPr id="116" name="Google Shape;116;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755F0-830F-AFA5-9DC2-5AAAD3199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2C17B-6725-BA23-839A-66528077096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1306851-A099-8ABF-D61B-147478556DF9}"/>
              </a:ext>
            </a:extLst>
          </p:cNvPr>
          <p:cNvSpPr>
            <a:spLocks noGrp="1"/>
          </p:cNvSpPr>
          <p:nvPr>
            <p:ph type="body" idx="1"/>
          </p:nvPr>
        </p:nvSpPr>
        <p:spPr/>
        <p:txBody>
          <a:bodyPr/>
          <a:lstStyle/>
          <a:p>
            <a:r>
              <a:rPr lang="en-US" sz="1200" dirty="0"/>
              <a:t>Here is a the Kubler Ross Change curve also known as the five stages of grief.  With a difficult change there may be an initial shock, and then denial that this is happening.  Then frustration and depression.  However, as the change is being implemented there is time for experimentation with the new change.  At that point individuals have the </a:t>
            </a:r>
            <a:r>
              <a:rPr lang="en-US" sz="1200" b="1" dirty="0"/>
              <a:t>option</a:t>
            </a:r>
            <a:r>
              <a:rPr lang="en-US" sz="1200" dirty="0"/>
              <a:t> to make the decision to implement the change.  Do they have the desire to make/accept the change?</a:t>
            </a:r>
          </a:p>
          <a:p>
            <a:endParaRPr lang="en-US" sz="1200" dirty="0"/>
          </a:p>
          <a:p>
            <a:r>
              <a:rPr lang="en-US" sz="1200" dirty="0"/>
              <a:t>Human response to change follows a predictable emotional pathway</a:t>
            </a:r>
          </a:p>
          <a:p>
            <a:endParaRPr lang="en-US" sz="1200" dirty="0"/>
          </a:p>
          <a:p>
            <a:r>
              <a:rPr lang="en-US" sz="1200" dirty="0"/>
              <a:t>The key to this model is thinking about how you can support your team as they experience these phases. How can you help them make that decision?</a:t>
            </a:r>
          </a:p>
          <a:p>
            <a:endParaRPr lang="en-US" sz="1200" dirty="0"/>
          </a:p>
          <a:p>
            <a:r>
              <a:rPr lang="en-US" sz="1200" dirty="0"/>
              <a:t>People go through this at different times.</a:t>
            </a:r>
          </a:p>
          <a:p>
            <a:endParaRPr lang="en-US" sz="1200" dirty="0"/>
          </a:p>
          <a:p>
            <a:r>
              <a:rPr lang="en-US" sz="1200" dirty="0"/>
              <a:t>Valley of despair</a:t>
            </a:r>
          </a:p>
          <a:p>
            <a:endParaRPr lang="en-US" dirty="0"/>
          </a:p>
        </p:txBody>
      </p:sp>
      <p:sp>
        <p:nvSpPr>
          <p:cNvPr id="4" name="Slide Number Placeholder 3">
            <a:extLst>
              <a:ext uri="{FF2B5EF4-FFF2-40B4-BE49-F238E27FC236}">
                <a16:creationId xmlns:a16="http://schemas.microsoft.com/office/drawing/2014/main" id="{C6DCA6A1-84E8-174B-9727-AF32E2AE659D}"/>
              </a:ext>
            </a:extLst>
          </p:cNvPr>
          <p:cNvSpPr>
            <a:spLocks noGrp="1"/>
          </p:cNvSpPr>
          <p:nvPr>
            <p:ph type="sldNum" sz="quarter" idx="5"/>
          </p:nvPr>
        </p:nvSpPr>
        <p:spPr/>
        <p:txBody>
          <a:bodyPr/>
          <a:lstStyle/>
          <a:p>
            <a:fld id="{E02386EA-5B52-416D-9FD4-CCF5B5DB8170}" type="slidenum">
              <a:rPr lang="en-US" smtClean="0"/>
              <a:t>20</a:t>
            </a:fld>
            <a:endParaRPr lang="en-US" dirty="0"/>
          </a:p>
        </p:txBody>
      </p:sp>
    </p:spTree>
    <p:extLst>
      <p:ext uri="{BB962C8B-B14F-4D97-AF65-F5344CB8AC3E}">
        <p14:creationId xmlns:p14="http://schemas.microsoft.com/office/powerpoint/2010/main" val="4097493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t>Jen</a:t>
            </a:r>
          </a:p>
          <a:p>
            <a:r>
              <a:rPr lang="en-US" altLang="en-US" dirty="0"/>
              <a:t>Mindset matters – We have choice. </a:t>
            </a:r>
          </a:p>
          <a:p>
            <a:endParaRPr lang="en-US" altLang="en-US" dirty="0"/>
          </a:p>
          <a:p>
            <a:r>
              <a:rPr lang="en-US" altLang="en-US" dirty="0"/>
              <a:t>Two circles larger outer circle is the “circle of concern” things that you are concerned/care/worried about.  There is a smaller inner circle “circle of influence” things you have influence over.  </a:t>
            </a:r>
          </a:p>
          <a:p>
            <a:endParaRPr lang="en-US" altLang="en-US" dirty="0"/>
          </a:p>
          <a:p>
            <a:r>
              <a:rPr lang="en-US" altLang="en-US" dirty="0"/>
              <a:t>Examples  - what is in your circle of concern?  Circle of influence?</a:t>
            </a:r>
          </a:p>
          <a:p>
            <a:endParaRPr lang="en-US" dirty="0"/>
          </a:p>
          <a:p>
            <a:endParaRPr lang="en-US" dirty="0"/>
          </a:p>
          <a:p>
            <a:r>
              <a:rPr lang="en-US" dirty="0"/>
              <a:t>Power of acceptance – not about passive surrender, but acknowledge the reality of the situation and choosing your response.  Surfer rides the waves but does not control the ocean.</a:t>
            </a:r>
          </a:p>
        </p:txBody>
      </p:sp>
      <p:sp>
        <p:nvSpPr>
          <p:cNvPr id="4" name="Slide Number Placeholder 3"/>
          <p:cNvSpPr>
            <a:spLocks noGrp="1"/>
          </p:cNvSpPr>
          <p:nvPr>
            <p:ph type="sldNum" sz="quarter" idx="5"/>
          </p:nvPr>
        </p:nvSpPr>
        <p:spPr/>
        <p:txBody>
          <a:bodyPr/>
          <a:lstStyle/>
          <a:p>
            <a:fld id="{E02386EA-5B52-416D-9FD4-CCF5B5DB8170}" type="slidenum">
              <a:rPr lang="en-US" smtClean="0"/>
              <a:t>21</a:t>
            </a:fld>
            <a:endParaRPr lang="en-US" dirty="0"/>
          </a:p>
        </p:txBody>
      </p:sp>
    </p:spTree>
    <p:extLst>
      <p:ext uri="{BB962C8B-B14F-4D97-AF65-F5344CB8AC3E}">
        <p14:creationId xmlns:p14="http://schemas.microsoft.com/office/powerpoint/2010/main" val="729414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Jen – John to add story.  </a:t>
            </a:r>
            <a:br>
              <a:rPr lang="en-US" altLang="en-US" dirty="0"/>
            </a:br>
            <a:r>
              <a:rPr lang="en-US" altLang="en-US" dirty="0"/>
              <a:t>Proactive people focus on what they can influence.  Reactive people focus on the circle of concern.  See themselves as a victim – look at the person I have to live with, my boss has dead-ended my career.</a:t>
            </a:r>
          </a:p>
          <a:p>
            <a:endParaRPr lang="en-US" altLang="en-US" dirty="0"/>
          </a:p>
          <a:p>
            <a:r>
              <a:rPr lang="en-US" altLang="en-US" dirty="0"/>
              <a:t>When people focus on the things they can influence, they expand their knowledge and experience and they build trustworthiness.  As a result, their circle of influence grows.</a:t>
            </a:r>
          </a:p>
          <a:p>
            <a:r>
              <a:rPr lang="en-US" altLang="en-US" dirty="0"/>
              <a:t>When people focus on the things that they cannot control, they have less time and energy to spend on the things they can influence.  Consequently, their circle of influence shrinks.</a:t>
            </a:r>
          </a:p>
          <a:p>
            <a:endParaRPr lang="en-US" altLang="en-US" dirty="0"/>
          </a:p>
          <a:p>
            <a:r>
              <a:rPr lang="en-US" altLang="en-US" dirty="0"/>
              <a:t>Example:  Husband gets laid off.  Very easy to get mad, but spent a day thinking about how we can be proactive.  What are specific steps we can take to move in a positive direction?</a:t>
            </a:r>
          </a:p>
          <a:p>
            <a:endParaRPr lang="en-US" altLang="en-US" dirty="0"/>
          </a:p>
          <a:p>
            <a:r>
              <a:rPr lang="en-US" altLang="en-US" dirty="0"/>
              <a:t>Covey has done some research on this.. What percentage of people focus on things they can impact rather than on things they can’t?  31%</a:t>
            </a:r>
          </a:p>
          <a:p>
            <a:endParaRPr lang="en-US" altLang="en-US" dirty="0"/>
          </a:p>
          <a:p>
            <a:r>
              <a:rPr lang="en-US" altLang="en-US" dirty="0"/>
              <a:t>What is the danger of assuming something is outside your circle of influence? You might fail to make a difference.</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22</a:t>
            </a:fld>
            <a:endParaRPr lang="en-US" dirty="0"/>
          </a:p>
        </p:txBody>
      </p:sp>
    </p:spTree>
    <p:extLst>
      <p:ext uri="{BB962C8B-B14F-4D97-AF65-F5344CB8AC3E}">
        <p14:creationId xmlns:p14="http://schemas.microsoft.com/office/powerpoint/2010/main" val="1061937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b="1" dirty="0"/>
          </a:p>
          <a:p>
            <a:r>
              <a:rPr lang="en-US" b="1" dirty="0"/>
              <a:t>PROSCI – </a:t>
            </a:r>
          </a:p>
          <a:p>
            <a:r>
              <a:rPr lang="en-US" sz="1800" b="0" i="0" u="sng" dirty="0">
                <a:solidFill>
                  <a:srgbClr val="000000"/>
                </a:solidFill>
                <a:effectLst/>
                <a:latin typeface="Calibri" panose="020F0502020204030204" pitchFamily="34" charset="0"/>
              </a:rPr>
              <a:t>Top reasons employees resist change</a:t>
            </a:r>
            <a:endParaRPr lang="en-US" b="1" dirty="0"/>
          </a:p>
          <a:p>
            <a:pPr rtl="0">
              <a:spcBef>
                <a:spcPts val="0"/>
              </a:spcBef>
              <a:spcAft>
                <a:spcPts val="0"/>
              </a:spcAft>
            </a:pPr>
            <a:r>
              <a:rPr lang="en-US" sz="1800" b="0" i="0" u="none" strike="noStrike" dirty="0">
                <a:solidFill>
                  <a:srgbClr val="000000"/>
                </a:solidFill>
                <a:effectLst/>
                <a:latin typeface="Calibri" panose="020F0502020204030204" pitchFamily="34" charset="0"/>
              </a:rPr>
              <a:t>1. Lack of awareness of the reason for the change</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Changing role</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Fear</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Lack of support from and trust in management or leadership</a:t>
            </a:r>
            <a:endParaRPr lang="en-US"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5.</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Lack of inclusion in the change</a:t>
            </a:r>
          </a:p>
          <a:p>
            <a:pPr rtl="0">
              <a:spcBef>
                <a:spcPts val="0"/>
              </a:spcBef>
              <a:spcAft>
                <a:spcPts val="0"/>
              </a:spcAft>
            </a:pPr>
            <a:endParaRPr lang="en-US" sz="1800" b="0" i="0" u="none" strike="noStrike" dirty="0">
              <a:solidFill>
                <a:srgbClr val="000000"/>
              </a:solidFill>
              <a:effectLst/>
              <a:latin typeface="Calibri" panose="020F0502020204030204" pitchFamily="34" charset="0"/>
            </a:endParaRPr>
          </a:p>
          <a:p>
            <a:pPr rtl="0">
              <a:spcBef>
                <a:spcPts val="0"/>
              </a:spcBef>
              <a:spcAft>
                <a:spcPts val="0"/>
              </a:spcAft>
            </a:pPr>
            <a:r>
              <a:rPr lang="en-US" sz="1800" b="0" i="0" u="sng" dirty="0">
                <a:solidFill>
                  <a:srgbClr val="000000"/>
                </a:solidFill>
                <a:effectLst/>
                <a:latin typeface="Calibri" panose="020F0502020204030204" pitchFamily="34" charset="0"/>
              </a:rPr>
              <a:t>Top reasons managers resistance</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1.</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Organizational culture</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2.</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Lack of awareness and knowledge about the change</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3.</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Lack of buy-in</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4.</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Misalignment of project goals and personal incentives</a:t>
            </a:r>
            <a:endParaRPr lang="en-US" sz="2800" b="0" dirty="0">
              <a:effectLst/>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5.</a:t>
            </a:r>
            <a:r>
              <a:rPr lang="en-US" sz="1800" b="0" i="0" u="none" strike="noStrike" dirty="0">
                <a:solidFill>
                  <a:srgbClr val="000000"/>
                </a:solidFill>
                <a:effectLst/>
                <a:latin typeface="Times New Roman" panose="02020603050405020304" pitchFamily="18" charset="0"/>
              </a:rPr>
              <a:t> </a:t>
            </a:r>
            <a:r>
              <a:rPr lang="en-US" sz="1800" b="0" i="0" u="none" strike="noStrike" dirty="0">
                <a:solidFill>
                  <a:srgbClr val="000000"/>
                </a:solidFill>
                <a:effectLst/>
                <a:latin typeface="Calibri" panose="020F0502020204030204" pitchFamily="34" charset="0"/>
              </a:rPr>
              <a:t>Lack of confidence in their ability to manage the people side of change</a:t>
            </a:r>
            <a:endParaRPr lang="en-US" sz="2800" b="0" dirty="0">
              <a:effectLst/>
            </a:endParaRPr>
          </a:p>
          <a:p>
            <a:br>
              <a:rPr lang="en-US" sz="2800" dirty="0"/>
            </a:br>
            <a:r>
              <a:rPr lang="en-US" sz="1800" b="1" i="0" u="none" strike="noStrike" dirty="0">
                <a:solidFill>
                  <a:srgbClr val="000000"/>
                </a:solidFill>
                <a:effectLst/>
                <a:latin typeface="Calibri" panose="020F0502020204030204" pitchFamily="34" charset="0"/>
              </a:rPr>
              <a:t>Audience</a:t>
            </a:r>
          </a:p>
          <a:p>
            <a:pPr marL="228600" indent="-2286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What's has been your experiences?</a:t>
            </a:r>
          </a:p>
          <a:p>
            <a:pPr marL="685800" lvl="1" indent="-228600" rtl="0">
              <a:spcBef>
                <a:spcPts val="0"/>
              </a:spcBef>
              <a:spcAft>
                <a:spcPts val="0"/>
              </a:spcAft>
              <a:buFont typeface="+mj-lt"/>
              <a:buAutoNum type="arabicPeriod"/>
            </a:pPr>
            <a:r>
              <a:rPr lang="en-US" b="0" dirty="0">
                <a:effectLst/>
              </a:rPr>
              <a:t>When you reflect on your experiences with change, how do you recognize when you might be actively resisting it?</a:t>
            </a:r>
            <a:br>
              <a:rPr lang="en-US" dirty="0"/>
            </a:br>
            <a:endParaRPr lang="en-US" dirty="0"/>
          </a:p>
        </p:txBody>
      </p:sp>
      <p:sp>
        <p:nvSpPr>
          <p:cNvPr id="4" name="Slide Number Placeholder 3"/>
          <p:cNvSpPr>
            <a:spLocks noGrp="1"/>
          </p:cNvSpPr>
          <p:nvPr>
            <p:ph type="sldNum" sz="quarter" idx="5"/>
          </p:nvPr>
        </p:nvSpPr>
        <p:spPr/>
        <p:txBody>
          <a:bodyPr/>
          <a:lstStyle/>
          <a:p>
            <a:fld id="{2EB37B9F-0377-46EB-9597-477A8991318B}" type="slidenum">
              <a:rPr lang="en-US" smtClean="0"/>
              <a:t>23</a:t>
            </a:fld>
            <a:endParaRPr lang="en-US"/>
          </a:p>
        </p:txBody>
      </p:sp>
    </p:spTree>
    <p:extLst>
      <p:ext uri="{BB962C8B-B14F-4D97-AF65-F5344CB8AC3E}">
        <p14:creationId xmlns:p14="http://schemas.microsoft.com/office/powerpoint/2010/main" val="1241846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John</a:t>
            </a:r>
          </a:p>
          <a:p>
            <a:pPr rtl="0">
              <a:spcBef>
                <a:spcPts val="0"/>
              </a:spcBef>
              <a:spcAft>
                <a:spcPts val="0"/>
              </a:spcAft>
            </a:pPr>
            <a:endParaRPr lang="en-US" sz="1800" b="1" i="0" u="none" strike="noStrike" dirty="0">
              <a:solidFill>
                <a:srgbClr val="000000"/>
              </a:solidFill>
              <a:effectLst/>
              <a:latin typeface="Calibri" panose="020F0502020204030204" pitchFamily="34" charset="0"/>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My experience</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I first want to know why we are changing</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I identify the negatives in my current state</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I identify the positives of the new change</a:t>
            </a:r>
          </a:p>
          <a:p>
            <a:pPr marL="342900" indent="-342900" rtl="0">
              <a:spcBef>
                <a:spcPts val="0"/>
              </a:spcBef>
              <a:spcAft>
                <a:spcPts val="0"/>
              </a:spcAft>
              <a:buFont typeface="+mj-lt"/>
              <a:buAutoNum type="arabicPeriod"/>
            </a:pPr>
            <a:endParaRPr lang="en-US" sz="1800" b="0" i="0" u="none" strike="noStrike" dirty="0">
              <a:solidFill>
                <a:srgbClr val="000000"/>
              </a:solidFill>
              <a:effectLst/>
              <a:latin typeface="Calibri" panose="020F0502020204030204" pitchFamily="34" charset="0"/>
            </a:endParaRPr>
          </a:p>
          <a:p>
            <a:pPr marL="0" indent="0" rtl="0">
              <a:spcBef>
                <a:spcPts val="0"/>
              </a:spcBef>
              <a:spcAft>
                <a:spcPts val="0"/>
              </a:spcAft>
              <a:buFont typeface="+mj-lt"/>
              <a:buNone/>
            </a:pPr>
            <a:r>
              <a:rPr lang="en-US" sz="1800" b="1" i="0" u="none" strike="noStrike" dirty="0">
                <a:solidFill>
                  <a:srgbClr val="000000"/>
                </a:solidFill>
                <a:effectLst/>
                <a:latin typeface="Calibri" panose="020F0502020204030204" pitchFamily="34" charset="0"/>
              </a:rPr>
              <a:t>Tactics</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Reframe negative thoughts</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Educate myself on what is changing</a:t>
            </a:r>
          </a:p>
          <a:p>
            <a:pPr marL="342900" indent="-342900" rtl="0">
              <a:spcBef>
                <a:spcPts val="0"/>
              </a:spcBef>
              <a:spcAft>
                <a:spcPts val="0"/>
              </a:spcAft>
              <a:buFont typeface="+mj-lt"/>
              <a:buAutoNum type="arabicPeriod"/>
            </a:pPr>
            <a:r>
              <a:rPr lang="en-US" sz="1800" b="0" i="0" u="none" strike="noStrike" dirty="0">
                <a:solidFill>
                  <a:srgbClr val="000000"/>
                </a:solidFill>
                <a:effectLst/>
                <a:latin typeface="Calibri" panose="020F0502020204030204" pitchFamily="34" charset="0"/>
              </a:rPr>
              <a:t>Set realistic expectations</a:t>
            </a:r>
          </a:p>
        </p:txBody>
      </p:sp>
      <p:sp>
        <p:nvSpPr>
          <p:cNvPr id="4" name="Slide Number Placeholder 3"/>
          <p:cNvSpPr>
            <a:spLocks noGrp="1"/>
          </p:cNvSpPr>
          <p:nvPr>
            <p:ph type="sldNum" sz="quarter" idx="5"/>
          </p:nvPr>
        </p:nvSpPr>
        <p:spPr/>
        <p:txBody>
          <a:bodyPr/>
          <a:lstStyle/>
          <a:p>
            <a:fld id="{2EB37B9F-0377-46EB-9597-477A8991318B}" type="slidenum">
              <a:rPr lang="en-US" smtClean="0"/>
              <a:t>24</a:t>
            </a:fld>
            <a:endParaRPr lang="en-US"/>
          </a:p>
        </p:txBody>
      </p:sp>
    </p:spTree>
    <p:extLst>
      <p:ext uri="{BB962C8B-B14F-4D97-AF65-F5344CB8AC3E}">
        <p14:creationId xmlns:p14="http://schemas.microsoft.com/office/powerpoint/2010/main" val="393303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endParaRPr lang="en-US" dirty="0"/>
          </a:p>
          <a:p>
            <a:r>
              <a:rPr lang="en-US" dirty="0"/>
              <a:t>I believe resilience can be developed and strengthened through proper training, which can help individuals cope better with change. However, I recognize that building resilience is not easy, as different types of change—such as personal and professional—can present unique challenges. In my view, resilience can often be more effectively built in a professional context than in personal situations. Here are some strategies I suggest for fostering resilience:</a:t>
            </a:r>
          </a:p>
          <a:p>
            <a:pPr>
              <a:buFont typeface="+mj-lt"/>
              <a:buAutoNum type="arabicPeriod"/>
            </a:pPr>
            <a:endParaRPr lang="en-US" b="1" dirty="0"/>
          </a:p>
          <a:p>
            <a:pPr>
              <a:buFont typeface="+mj-lt"/>
              <a:buAutoNum type="arabicPeriod"/>
            </a:pPr>
            <a:r>
              <a:rPr lang="en-US" b="1" dirty="0"/>
              <a:t>Educate Yourself on the William Bridges Transition Model</a:t>
            </a:r>
            <a:br>
              <a:rPr lang="en-US" dirty="0"/>
            </a:br>
            <a:r>
              <a:rPr lang="en-US" dirty="0"/>
              <a:t>Understanding this model can provide valuable insights into the transition process.</a:t>
            </a:r>
          </a:p>
          <a:p>
            <a:pPr>
              <a:buFont typeface="+mj-lt"/>
              <a:buAutoNum type="arabicPeriod"/>
            </a:pPr>
            <a:endParaRPr lang="en-US" b="1" dirty="0"/>
          </a:p>
          <a:p>
            <a:pPr>
              <a:buFont typeface="+mj-lt"/>
              <a:buAutoNum type="arabicPeriod"/>
            </a:pPr>
            <a:r>
              <a:rPr lang="en-US" b="1" dirty="0"/>
              <a:t>Create a Network of Close Friends</a:t>
            </a:r>
            <a:br>
              <a:rPr lang="en-US" dirty="0"/>
            </a:br>
            <a:r>
              <a:rPr lang="en-US" dirty="0"/>
              <a:t>Establishing a support network allows you to express yourself and share experiences.</a:t>
            </a:r>
          </a:p>
          <a:p>
            <a:pPr>
              <a:buFont typeface="+mj-lt"/>
              <a:buAutoNum type="arabicPeriod"/>
            </a:pPr>
            <a:endParaRPr lang="en-US" b="1" dirty="0"/>
          </a:p>
          <a:p>
            <a:pPr>
              <a:buFont typeface="+mj-lt"/>
              <a:buAutoNum type="arabicPeriod"/>
            </a:pPr>
            <a:r>
              <a:rPr lang="en-US" b="1" dirty="0"/>
              <a:t>Listen to Understand Before You React</a:t>
            </a:r>
            <a:br>
              <a:rPr lang="en-US" dirty="0"/>
            </a:br>
            <a:r>
              <a:rPr lang="en-US" dirty="0"/>
              <a:t>Taking the time to fully understand others' perspectives can help foster empathy and communication.</a:t>
            </a:r>
          </a:p>
          <a:p>
            <a:pPr>
              <a:buFont typeface="+mj-lt"/>
              <a:buAutoNum type="arabicPeriod"/>
            </a:pPr>
            <a:endParaRPr lang="en-US" b="1" dirty="0"/>
          </a:p>
          <a:p>
            <a:pPr>
              <a:buFont typeface="+mj-lt"/>
              <a:buAutoNum type="arabicPeriod"/>
            </a:pPr>
            <a:r>
              <a:rPr lang="en-US" b="1" dirty="0"/>
              <a:t>Ask Clarifying Questions</a:t>
            </a:r>
            <a:br>
              <a:rPr lang="en-US" dirty="0"/>
            </a:br>
            <a:r>
              <a:rPr lang="en-US" dirty="0"/>
              <a:t>This practice can help clear up misunderstandings and deepen your understanding of the situation.</a:t>
            </a:r>
          </a:p>
          <a:p>
            <a:pPr>
              <a:buFont typeface="+mj-lt"/>
              <a:buAutoNum type="arabicPeriod"/>
            </a:pPr>
            <a:endParaRPr lang="en-US" b="1" dirty="0"/>
          </a:p>
          <a:p>
            <a:pPr>
              <a:buFont typeface="+mj-lt"/>
              <a:buAutoNum type="arabicPeriod"/>
            </a:pPr>
            <a:r>
              <a:rPr lang="en-US" b="1" dirty="0"/>
              <a:t>Take a Moment to Digest</a:t>
            </a:r>
            <a:br>
              <a:rPr lang="en-US" dirty="0"/>
            </a:br>
            <a:r>
              <a:rPr lang="en-US" dirty="0"/>
              <a:t>Allowing yourself time to process information can lead to more thoughtful responses and decisions."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Audience</a:t>
            </a:r>
          </a:p>
          <a:p>
            <a:pPr marL="0" indent="0">
              <a:buFont typeface="Arial" panose="020B0604020202020204" pitchFamily="34" charset="0"/>
              <a:buNone/>
            </a:pPr>
            <a:r>
              <a:rPr lang="en-US" b="0" dirty="0"/>
              <a:t>What are your thoughts?</a:t>
            </a:r>
          </a:p>
        </p:txBody>
      </p:sp>
      <p:sp>
        <p:nvSpPr>
          <p:cNvPr id="4" name="Slide Number Placeholder 3"/>
          <p:cNvSpPr>
            <a:spLocks noGrp="1"/>
          </p:cNvSpPr>
          <p:nvPr>
            <p:ph type="sldNum" sz="quarter" idx="5"/>
          </p:nvPr>
        </p:nvSpPr>
        <p:spPr/>
        <p:txBody>
          <a:bodyPr/>
          <a:lstStyle/>
          <a:p>
            <a:fld id="{2EB37B9F-0377-46EB-9597-477A8991318B}" type="slidenum">
              <a:rPr lang="en-US" smtClean="0"/>
              <a:t>25</a:t>
            </a:fld>
            <a:endParaRPr lang="en-US"/>
          </a:p>
        </p:txBody>
      </p:sp>
    </p:spTree>
    <p:extLst>
      <p:ext uri="{BB962C8B-B14F-4D97-AF65-F5344CB8AC3E}">
        <p14:creationId xmlns:p14="http://schemas.microsoft.com/office/powerpoint/2010/main" val="3213173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5D19-C2D7-A528-B514-0D5EAFE27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E4D38-BBCD-66A9-8928-D7B8EED57FA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D607F82-4ADE-6512-0461-E8DA19C56C55}"/>
              </a:ext>
            </a:extLst>
          </p:cNvPr>
          <p:cNvSpPr>
            <a:spLocks noGrp="1"/>
          </p:cNvSpPr>
          <p:nvPr>
            <p:ph type="body" idx="1"/>
          </p:nvPr>
        </p:nvSpPr>
        <p:spPr/>
        <p:txBody>
          <a:bodyPr/>
          <a:lstStyle/>
          <a:p>
            <a:r>
              <a:rPr lang="en-US" dirty="0"/>
              <a:t>Jen and John  - Q&amp;A</a:t>
            </a:r>
          </a:p>
        </p:txBody>
      </p:sp>
      <p:sp>
        <p:nvSpPr>
          <p:cNvPr id="4" name="Slide Number Placeholder 3">
            <a:extLst>
              <a:ext uri="{FF2B5EF4-FFF2-40B4-BE49-F238E27FC236}">
                <a16:creationId xmlns:a16="http://schemas.microsoft.com/office/drawing/2014/main" id="{B231EAF1-C238-D930-4497-73735FCA53C5}"/>
              </a:ext>
            </a:extLst>
          </p:cNvPr>
          <p:cNvSpPr>
            <a:spLocks noGrp="1"/>
          </p:cNvSpPr>
          <p:nvPr>
            <p:ph type="sldNum" sz="quarter" idx="5"/>
          </p:nvPr>
        </p:nvSpPr>
        <p:spPr/>
        <p:txBody>
          <a:bodyPr/>
          <a:lstStyle/>
          <a:p>
            <a:fld id="{E02386EA-5B52-416D-9FD4-CCF5B5DB8170}" type="slidenum">
              <a:rPr lang="en-US" smtClean="0"/>
              <a:t>26</a:t>
            </a:fld>
            <a:endParaRPr lang="en-US" dirty="0"/>
          </a:p>
        </p:txBody>
      </p:sp>
    </p:spTree>
    <p:extLst>
      <p:ext uri="{BB962C8B-B14F-4D97-AF65-F5344CB8AC3E}">
        <p14:creationId xmlns:p14="http://schemas.microsoft.com/office/powerpoint/2010/main" val="47111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Jen to talk about other CB efforts</a:t>
            </a:r>
          </a:p>
          <a:p>
            <a:endParaRPr lang="en-US" b="1" dirty="0"/>
          </a:p>
          <a:p>
            <a:pPr algn="l" fontAlgn="base"/>
            <a:r>
              <a:rPr lang="en-US" b="0" i="0" dirty="0">
                <a:solidFill>
                  <a:srgbClr val="333333"/>
                </a:solidFill>
                <a:effectLst/>
                <a:latin typeface="Red Hat Text" panose="02010303040201060303" pitchFamily="2" charset="0"/>
              </a:rPr>
              <a:t>The annual Showcase event is designed to celebrate and strengthen a culture of continuous improvement and organizational effectiveness at UW–Madison. It offers an opportunity for colleagues from across campus to share best practices, learn from each other’s successes, and connect.</a:t>
            </a:r>
            <a:br>
              <a:rPr lang="en-US" b="0" i="0" dirty="0">
                <a:solidFill>
                  <a:srgbClr val="333333"/>
                </a:solidFill>
                <a:effectLst/>
                <a:latin typeface="Red Hat Text" panose="02010303040201060303" pitchFamily="2" charset="0"/>
              </a:rPr>
            </a:br>
            <a:endParaRPr lang="en-US" b="0" i="0" dirty="0">
              <a:solidFill>
                <a:srgbClr val="333333"/>
              </a:solidFill>
              <a:effectLst/>
              <a:latin typeface="Red Hat Text" panose="02010303040201060303" pitchFamily="2" charset="0"/>
            </a:endParaRPr>
          </a:p>
          <a:p>
            <a:pPr algn="l" fontAlgn="base"/>
            <a:r>
              <a:rPr lang="en-US" b="0" i="0" dirty="0">
                <a:solidFill>
                  <a:srgbClr val="333333"/>
                </a:solidFill>
                <a:effectLst/>
                <a:latin typeface="Red Hat Text" panose="02010303040201060303" pitchFamily="2" charset="0"/>
              </a:rPr>
              <a:t>Showcase is free and open to all UW–Madison faculty, staff, and students, as well as community members. The day includes </a:t>
            </a:r>
            <a:r>
              <a:rPr lang="en-US" b="1" i="0" dirty="0">
                <a:solidFill>
                  <a:srgbClr val="333333"/>
                </a:solidFill>
                <a:effectLst/>
                <a:latin typeface="inherit"/>
              </a:rPr>
              <a:t>poster exhibits</a:t>
            </a:r>
            <a:r>
              <a:rPr lang="en-US" b="0" i="0" dirty="0">
                <a:solidFill>
                  <a:srgbClr val="333333"/>
                </a:solidFill>
                <a:effectLst/>
                <a:latin typeface="Red Hat Text" panose="02010303040201060303" pitchFamily="2" charset="0"/>
              </a:rPr>
              <a:t>, </a:t>
            </a:r>
            <a:r>
              <a:rPr lang="en-US" b="1" i="0" dirty="0">
                <a:solidFill>
                  <a:srgbClr val="333333"/>
                </a:solidFill>
                <a:effectLst/>
                <a:latin typeface="inherit"/>
              </a:rPr>
              <a:t>poster flash talks</a:t>
            </a:r>
            <a:r>
              <a:rPr lang="en-US" b="0" i="0" dirty="0">
                <a:solidFill>
                  <a:srgbClr val="333333"/>
                </a:solidFill>
                <a:effectLst/>
                <a:latin typeface="Red Hat Text" panose="02010303040201060303" pitchFamily="2" charset="0"/>
              </a:rPr>
              <a:t>, a </a:t>
            </a:r>
            <a:r>
              <a:rPr lang="en-US" b="1" i="0" dirty="0">
                <a:solidFill>
                  <a:srgbClr val="333333"/>
                </a:solidFill>
                <a:effectLst/>
                <a:latin typeface="inherit"/>
              </a:rPr>
              <a:t>keynote presentation</a:t>
            </a:r>
            <a:r>
              <a:rPr lang="en-US" b="0" i="0" dirty="0">
                <a:solidFill>
                  <a:srgbClr val="333333"/>
                </a:solidFill>
                <a:effectLst/>
                <a:latin typeface="Red Hat Text" panose="02010303040201060303" pitchFamily="2" charset="0"/>
              </a:rPr>
              <a:t>, and a variety of </a:t>
            </a:r>
            <a:r>
              <a:rPr lang="en-US" b="1" i="0" dirty="0">
                <a:solidFill>
                  <a:srgbClr val="333333"/>
                </a:solidFill>
                <a:effectLst/>
                <a:latin typeface="inherit"/>
              </a:rPr>
              <a:t>breakout sessions</a:t>
            </a:r>
            <a:r>
              <a:rPr lang="en-US" b="0" i="0" dirty="0">
                <a:solidFill>
                  <a:srgbClr val="333333"/>
                </a:solidFill>
                <a:effectLst/>
                <a:latin typeface="Red Hat Text" panose="02010303040201060303" pitchFamily="2" charset="0"/>
              </a:rPr>
              <a:t> that highlight campus strategic initiatives and best practices in the areas of process improvement, change management, organizational design, project management, and leadership.</a:t>
            </a:r>
          </a:p>
          <a:p>
            <a:pPr algn="l" fontAlgn="base"/>
            <a:endParaRPr lang="en-US" b="0" i="0" dirty="0">
              <a:solidFill>
                <a:srgbClr val="333333"/>
              </a:solidFill>
              <a:effectLst/>
              <a:latin typeface="Red Hat Text" panose="02010303040201060303" pitchFamily="2" charset="0"/>
            </a:endParaRPr>
          </a:p>
          <a:p>
            <a:pPr algn="l" fontAlgn="base"/>
            <a:r>
              <a:rPr lang="en-US" b="0" i="0" dirty="0">
                <a:solidFill>
                  <a:srgbClr val="333333"/>
                </a:solidFill>
                <a:effectLst/>
                <a:latin typeface="Red Hat Text" panose="02010303040201060303" pitchFamily="2" charset="0"/>
              </a:rPr>
              <a:t>Offer two free online sessions – Ignite: Fueling Org Effectiveness and In Scope: Project mgmt. at UW</a:t>
            </a:r>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3</a:t>
            </a:fld>
            <a:endParaRPr lang="en-US" dirty="0"/>
          </a:p>
        </p:txBody>
      </p:sp>
    </p:spTree>
    <p:extLst>
      <p:ext uri="{BB962C8B-B14F-4D97-AF65-F5344CB8AC3E}">
        <p14:creationId xmlns:p14="http://schemas.microsoft.com/office/powerpoint/2010/main" val="61152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 to run</a:t>
            </a:r>
          </a:p>
          <a:p>
            <a:endParaRPr lang="en-US" dirty="0"/>
          </a:p>
          <a:p>
            <a:r>
              <a:rPr lang="en-US" dirty="0"/>
              <a:t>Completely normal to be afraid, resistance, excited, etc.</a:t>
            </a:r>
          </a:p>
        </p:txBody>
      </p:sp>
      <p:sp>
        <p:nvSpPr>
          <p:cNvPr id="4" name="Slide Number Placeholder 3"/>
          <p:cNvSpPr>
            <a:spLocks noGrp="1"/>
          </p:cNvSpPr>
          <p:nvPr>
            <p:ph type="sldNum" sz="quarter" idx="5"/>
          </p:nvPr>
        </p:nvSpPr>
        <p:spPr/>
        <p:txBody>
          <a:bodyPr/>
          <a:lstStyle/>
          <a:p>
            <a:fld id="{E02386EA-5B52-416D-9FD4-CCF5B5DB8170}" type="slidenum">
              <a:rPr lang="en-US" smtClean="0"/>
              <a:t>4</a:t>
            </a:fld>
            <a:endParaRPr lang="en-US" dirty="0"/>
          </a:p>
        </p:txBody>
      </p:sp>
    </p:spTree>
    <p:extLst>
      <p:ext uri="{BB962C8B-B14F-4D97-AF65-F5344CB8AC3E}">
        <p14:creationId xmlns:p14="http://schemas.microsoft.com/office/powerpoint/2010/main" val="2967634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
            </a:r>
          </a:p>
          <a:p>
            <a:r>
              <a:rPr lang="en-US" dirty="0"/>
              <a:t>Story 1 </a:t>
            </a:r>
          </a:p>
          <a:p>
            <a:pPr marL="628650" lvl="1" indent="-171450">
              <a:buFont typeface="Arial" panose="020B0604020202020204" pitchFamily="34" charset="0"/>
              <a:buChar char="•"/>
            </a:pPr>
            <a:r>
              <a:rPr lang="en-US" dirty="0"/>
              <a:t>Changing careers</a:t>
            </a: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EB37B9F-0377-46EB-9597-477A8991318B}" type="slidenum">
              <a:rPr lang="en-US" smtClean="0"/>
              <a:t>5</a:t>
            </a:fld>
            <a:endParaRPr lang="en-US"/>
          </a:p>
        </p:txBody>
      </p:sp>
    </p:spTree>
    <p:extLst>
      <p:ext uri="{BB962C8B-B14F-4D97-AF65-F5344CB8AC3E}">
        <p14:creationId xmlns:p14="http://schemas.microsoft.com/office/powerpoint/2010/main" val="2812079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John</a:t>
            </a:r>
          </a:p>
        </p:txBody>
      </p:sp>
      <p:sp>
        <p:nvSpPr>
          <p:cNvPr id="4" name="Slide Number Placeholder 3"/>
          <p:cNvSpPr>
            <a:spLocks noGrp="1"/>
          </p:cNvSpPr>
          <p:nvPr>
            <p:ph type="sldNum" sz="quarter" idx="5"/>
          </p:nvPr>
        </p:nvSpPr>
        <p:spPr/>
        <p:txBody>
          <a:bodyPr/>
          <a:lstStyle/>
          <a:p>
            <a:fld id="{E02386EA-5B52-416D-9FD4-CCF5B5DB8170}" type="slidenum">
              <a:rPr lang="en-US" smtClean="0"/>
              <a:t>6</a:t>
            </a:fld>
            <a:endParaRPr lang="en-US" dirty="0"/>
          </a:p>
        </p:txBody>
      </p:sp>
    </p:spTree>
    <p:extLst>
      <p:ext uri="{BB962C8B-B14F-4D97-AF65-F5344CB8AC3E}">
        <p14:creationId xmlns:p14="http://schemas.microsoft.com/office/powerpoint/2010/main" val="385859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Jen</a:t>
            </a:r>
          </a:p>
          <a:p>
            <a:endParaRPr lang="en-US" dirty="0"/>
          </a:p>
          <a:p>
            <a:r>
              <a:rPr lang="en-US" dirty="0"/>
              <a:t>All organizations must change to survive.  If you continue to keep doing what you have always done your organization will eventually become outdated, uncompetitive and obsolete..  Have to change to survive. Thus change is inevitable and essential.</a:t>
            </a:r>
          </a:p>
        </p:txBody>
      </p:sp>
      <p:sp>
        <p:nvSpPr>
          <p:cNvPr id="4" name="Slide Number Placeholder 3"/>
          <p:cNvSpPr>
            <a:spLocks noGrp="1"/>
          </p:cNvSpPr>
          <p:nvPr>
            <p:ph type="sldNum" sz="quarter" idx="5"/>
          </p:nvPr>
        </p:nvSpPr>
        <p:spPr/>
        <p:txBody>
          <a:bodyPr/>
          <a:lstStyle/>
          <a:p>
            <a:fld id="{E02386EA-5B52-416D-9FD4-CCF5B5DB8170}" type="slidenum">
              <a:rPr lang="en-US" smtClean="0"/>
              <a:t>7</a:t>
            </a:fld>
            <a:endParaRPr lang="en-US" dirty="0"/>
          </a:p>
        </p:txBody>
      </p:sp>
    </p:spTree>
    <p:extLst>
      <p:ext uri="{BB962C8B-B14F-4D97-AF65-F5344CB8AC3E}">
        <p14:creationId xmlns:p14="http://schemas.microsoft.com/office/powerpoint/2010/main" val="240540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4"/>
                </a:solidFill>
              </a:rPr>
              <a:t>John</a:t>
            </a:r>
          </a:p>
          <a:p>
            <a:endParaRPr lang="en-US" sz="1200" dirty="0">
              <a:solidFill>
                <a:schemeClr val="accent4"/>
              </a:solidFill>
            </a:endParaRPr>
          </a:p>
          <a:p>
            <a:r>
              <a:rPr lang="en-US" sz="1200" dirty="0">
                <a:solidFill>
                  <a:schemeClr val="accent4"/>
                </a:solidFill>
              </a:rPr>
              <a:t>There are many types of change, but for this presentation, let's focus on two types: designed change and imposed change.</a:t>
            </a:r>
            <a:endParaRPr lang="en-US" b="1" dirty="0"/>
          </a:p>
          <a:p>
            <a:endParaRPr lang="en-US" b="1" dirty="0"/>
          </a:p>
          <a:p>
            <a:r>
              <a:rPr lang="en-US" b="1" dirty="0"/>
              <a:t>Designed Change </a:t>
            </a:r>
          </a:p>
          <a:p>
            <a:pPr marL="628650" lvl="1" indent="-171450">
              <a:buFont typeface="Arial" panose="020B0604020202020204" pitchFamily="34" charset="0"/>
              <a:buChar char="•"/>
            </a:pPr>
            <a:r>
              <a:rPr lang="en-US" dirty="0"/>
              <a:t>The change that we implemented</a:t>
            </a:r>
          </a:p>
          <a:p>
            <a:pPr marL="628650" lvl="1" indent="-171450">
              <a:buFont typeface="Arial" panose="020B0604020202020204" pitchFamily="34" charset="0"/>
              <a:buChar char="•"/>
            </a:pPr>
            <a:r>
              <a:rPr lang="en-US" dirty="0"/>
              <a:t>We see value in the change</a:t>
            </a:r>
          </a:p>
          <a:p>
            <a:pPr marL="628650" lvl="1" indent="-171450">
              <a:buFont typeface="Arial" panose="020B0604020202020204" pitchFamily="34" charset="0"/>
              <a:buChar char="•"/>
            </a:pPr>
            <a:r>
              <a:rPr lang="en-US" dirty="0"/>
              <a:t>We see a future state through designed change</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dirty="0"/>
              <a:t>Imposed Change</a:t>
            </a:r>
          </a:p>
          <a:p>
            <a:pPr marL="628650" lvl="1" indent="-171450">
              <a:buFont typeface="Arial" panose="020B0604020202020204" pitchFamily="34" charset="0"/>
              <a:buChar char="•"/>
            </a:pPr>
            <a:r>
              <a:rPr lang="en-US" dirty="0"/>
              <a:t>The change was implemented without my input</a:t>
            </a:r>
          </a:p>
          <a:p>
            <a:pPr marL="628650" lvl="1" indent="-171450">
              <a:buFont typeface="Arial" panose="020B0604020202020204" pitchFamily="34" charset="0"/>
              <a:buChar char="•"/>
            </a:pPr>
            <a:r>
              <a:rPr lang="en-US" dirty="0"/>
              <a:t>Challenging to see the value in the change</a:t>
            </a:r>
          </a:p>
          <a:p>
            <a:pPr marL="628650" lvl="1" indent="-171450">
              <a:buFont typeface="Arial" panose="020B0604020202020204" pitchFamily="34" charset="0"/>
              <a:buChar char="•"/>
            </a:pPr>
            <a:r>
              <a:rPr lang="en-US" dirty="0"/>
              <a:t>Resistance and negative emotions are high</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1" dirty="0"/>
              <a:t>Someone’s designed change can be someone's imposed change</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1" dirty="0"/>
              <a:t>Examples of Designed/Imposed Change ask the audience</a:t>
            </a:r>
          </a:p>
          <a:p>
            <a:endParaRPr lang="en-US" dirty="0"/>
          </a:p>
        </p:txBody>
      </p:sp>
      <p:sp>
        <p:nvSpPr>
          <p:cNvPr id="4" name="Slide Number Placeholder 3"/>
          <p:cNvSpPr>
            <a:spLocks noGrp="1"/>
          </p:cNvSpPr>
          <p:nvPr>
            <p:ph type="sldNum" sz="quarter" idx="5"/>
          </p:nvPr>
        </p:nvSpPr>
        <p:spPr/>
        <p:txBody>
          <a:bodyPr/>
          <a:lstStyle/>
          <a:p>
            <a:fld id="{E02386EA-5B52-416D-9FD4-CCF5B5DB8170}" type="slidenum">
              <a:rPr lang="en-US" smtClean="0"/>
              <a:t>8</a:t>
            </a:fld>
            <a:endParaRPr lang="en-US" dirty="0"/>
          </a:p>
        </p:txBody>
      </p:sp>
    </p:spTree>
    <p:extLst>
      <p:ext uri="{BB962C8B-B14F-4D97-AF65-F5344CB8AC3E}">
        <p14:creationId xmlns:p14="http://schemas.microsoft.com/office/powerpoint/2010/main" val="213543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9967-9DFA-5DB2-C585-8A424D4CC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9580F-2622-2075-870F-4A83B5B201A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794279D-2BEE-D89C-3EA9-270DE0A5A465}"/>
              </a:ext>
            </a:extLst>
          </p:cNvPr>
          <p:cNvSpPr>
            <a:spLocks noGrp="1"/>
          </p:cNvSpPr>
          <p:nvPr>
            <p:ph type="body" idx="1"/>
          </p:nvPr>
        </p:nvSpPr>
        <p:spPr/>
        <p:txBody>
          <a:bodyPr/>
          <a:lstStyle/>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Jen </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Change is hard.  This is not easy work.  </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Humans are wired for control and predictability.  When expectations don’t equal perceptions we get adversity.  </a:t>
            </a:r>
            <a:r>
              <a:rPr lang="en-US" b="1" dirty="0">
                <a:latin typeface="Calibri" panose="020F0502020204030204" pitchFamily="34" charset="0"/>
                <a:ea typeface="Calibri" panose="020F0502020204030204" pitchFamily="34" charset="0"/>
                <a:cs typeface="Times New Roman" panose="02020603050405020304" pitchFamily="18" charset="0"/>
              </a:rPr>
              <a:t>This is a normal human reaction. </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Also there is this thing thing (related to our brain function) called the </a:t>
            </a:r>
            <a:r>
              <a:rPr lang="en-US" b="1" dirty="0">
                <a:latin typeface="Calibri" panose="020F0502020204030204" pitchFamily="34" charset="0"/>
                <a:ea typeface="Calibri" panose="020F0502020204030204" pitchFamily="34" charset="0"/>
                <a:cs typeface="Times New Roman" panose="02020603050405020304" pitchFamily="18" charset="0"/>
              </a:rPr>
              <a:t>Reticular activation system (RAS</a:t>
            </a:r>
            <a:r>
              <a:rPr lang="en-US" dirty="0">
                <a:latin typeface="Calibri" panose="020F0502020204030204" pitchFamily="34" charset="0"/>
                <a:ea typeface="Calibri" panose="020F0502020204030204" pitchFamily="34" charset="0"/>
                <a:cs typeface="Times New Roman" panose="02020603050405020304" pitchFamily="18" charset="0"/>
              </a:rPr>
              <a:t>):  This system filters information based on what you think is important.  All cars look black when looking for black.  When we feel fear and worry – we look for data and facts that support those concerns.    Again this is normal.</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Why this is important is because productivity time drops significantly –  productivity can drop 6.5 hours per week to 1.5hours when the rumors are flying and we worried or concerned concern about a change.</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defTabSz="931774">
              <a:buClrTx/>
              <a:buSzTx/>
              <a:defRPr/>
            </a:pPr>
            <a:r>
              <a:rPr lang="en-US" dirty="0">
                <a:latin typeface="Calibri" panose="020F0502020204030204" pitchFamily="34" charset="0"/>
                <a:ea typeface="Calibri" panose="020F0502020204030204" pitchFamily="34" charset="0"/>
                <a:cs typeface="Times New Roman" panose="02020603050405020304" pitchFamily="18" charset="0"/>
              </a:rPr>
              <a:t>The reason I bring this up to underscore how important this is that we are intentional, and thoughtful about leading a change process.</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l"/>
            <a:r>
              <a:rPr lang="en-US" b="1" i="0" dirty="0">
                <a:solidFill>
                  <a:srgbClr val="000000"/>
                </a:solidFill>
                <a:effectLst/>
                <a:latin typeface="Poppins" panose="00000500000000000000" pitchFamily="2" charset="0"/>
              </a:rPr>
              <a:t>Signature for change </a:t>
            </a:r>
          </a:p>
          <a:p>
            <a:pPr algn="l"/>
            <a:r>
              <a:rPr lang="en-US" b="0" i="0" dirty="0">
                <a:solidFill>
                  <a:srgbClr val="000000"/>
                </a:solidFill>
                <a:effectLst/>
                <a:latin typeface="Poppins" panose="00000500000000000000" pitchFamily="2" charset="0"/>
              </a:rPr>
              <a:t>Ask all employees on your video conferencing call to sign their names 1 times on paper. This should take a minute; promptly ask them to do it again. Once done, instruct employees to put the pen in their other hand and do 1 signatures again. </a:t>
            </a:r>
          </a:p>
          <a:p>
            <a:pPr algn="l"/>
            <a:r>
              <a:rPr lang="en-US" b="0" i="0" dirty="0">
                <a:solidFill>
                  <a:srgbClr val="000000"/>
                </a:solidFill>
                <a:effectLst/>
                <a:latin typeface="Poppins" panose="00000500000000000000" pitchFamily="2" charset="0"/>
              </a:rPr>
              <a:t>Initiate a conversation about how hard signing their name was using their opposite hand and any challenges that arose.</a:t>
            </a:r>
            <a:br>
              <a:rPr lang="en-US" b="0" i="0" dirty="0">
                <a:solidFill>
                  <a:srgbClr val="000000"/>
                </a:solidFill>
                <a:effectLst/>
                <a:latin typeface="Poppins" panose="00000500000000000000" pitchFamily="2" charset="0"/>
              </a:rPr>
            </a:br>
            <a:endParaRPr lang="en-US" b="0" i="0" dirty="0">
              <a:solidFill>
                <a:srgbClr val="000000"/>
              </a:solidFill>
              <a:effectLst/>
              <a:latin typeface="Poppins" panose="00000500000000000000" pitchFamily="2" charset="0"/>
            </a:endParaRPr>
          </a:p>
          <a:p>
            <a:pPr algn="l"/>
            <a:r>
              <a:rPr lang="en-US" b="0" i="0" dirty="0">
                <a:solidFill>
                  <a:srgbClr val="000000"/>
                </a:solidFill>
                <a:effectLst/>
                <a:latin typeface="Poppins" panose="00000500000000000000" pitchFamily="2" charset="0"/>
              </a:rPr>
              <a:t>Now, ask them to sign their signature again 3 times. Most people will use their usual hand, but why did they switch back? The instructions didn’t change. The point of the exercise is to demonstrate how difficult change can be, and most people will revert to what they know unless they are making a concerted effort to implement change.</a:t>
            </a:r>
          </a:p>
          <a:p>
            <a:pPr marL="0" indent="0" defTabSz="931774">
              <a:buClrTx/>
              <a:buSzTx/>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8EA30EA-0B79-A58E-3B21-DA27CD0AC948}"/>
              </a:ext>
            </a:extLst>
          </p:cNvPr>
          <p:cNvSpPr>
            <a:spLocks noGrp="1"/>
          </p:cNvSpPr>
          <p:nvPr>
            <p:ph type="sldNum" sz="quarter" idx="5"/>
          </p:nvPr>
        </p:nvSpPr>
        <p:spPr/>
        <p:txBody>
          <a:bodyPr/>
          <a:lstStyle/>
          <a:p>
            <a:fld id="{E02386EA-5B52-416D-9FD4-CCF5B5DB8170}" type="slidenum">
              <a:rPr lang="en-US" smtClean="0"/>
              <a:t>9</a:t>
            </a:fld>
            <a:endParaRPr lang="en-US" dirty="0"/>
          </a:p>
        </p:txBody>
      </p:sp>
    </p:spTree>
    <p:extLst>
      <p:ext uri="{BB962C8B-B14F-4D97-AF65-F5344CB8AC3E}">
        <p14:creationId xmlns:p14="http://schemas.microsoft.com/office/powerpoint/2010/main" val="754643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130AABD-03F9-C9D8-925C-4BFF21F47836}"/>
              </a:ext>
            </a:extLst>
          </p:cNvPr>
          <p:cNvSpPr/>
          <p:nvPr/>
        </p:nvSpPr>
        <p:spPr>
          <a:xfrm>
            <a:off x="0" y="-1"/>
            <a:ext cx="12192000" cy="6937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7" name="Straight Connector 16">
            <a:extLst>
              <a:ext uri="{FF2B5EF4-FFF2-40B4-BE49-F238E27FC236}">
                <a16:creationId xmlns:a16="http://schemas.microsoft.com/office/drawing/2014/main" id="{4FA31DD3-D267-ACF3-772D-07A228FAE641}"/>
              </a:ext>
            </a:extLst>
          </p:cNvPr>
          <p:cNvCxnSpPr>
            <a:cxnSpLocks/>
          </p:cNvCxnSpPr>
          <p:nvPr/>
        </p:nvCxnSpPr>
        <p:spPr>
          <a:xfrm flipH="1">
            <a:off x="932688" y="1658112"/>
            <a:ext cx="3176016" cy="0"/>
          </a:xfrm>
          <a:prstGeom prst="line">
            <a:avLst/>
          </a:prstGeom>
        </p:spPr>
        <p:style>
          <a:lnRef idx="2">
            <a:schemeClr val="accent5"/>
          </a:lnRef>
          <a:fillRef idx="0">
            <a:schemeClr val="accent5"/>
          </a:fillRef>
          <a:effectRef idx="1">
            <a:schemeClr val="accent5"/>
          </a:effectRef>
          <a:fontRef idx="minor">
            <a:schemeClr val="tx1"/>
          </a:fontRef>
        </p:style>
      </p:cxnSp>
      <p:pic>
        <p:nvPicPr>
          <p:cNvPr id="3" name="Picture 2">
            <a:extLst>
              <a:ext uri="{FF2B5EF4-FFF2-40B4-BE49-F238E27FC236}">
                <a16:creationId xmlns:a16="http://schemas.microsoft.com/office/drawing/2014/main" id="{D384C19E-18D0-F06A-D560-750FDEC1F1B7}"/>
              </a:ext>
            </a:extLst>
          </p:cNvPr>
          <p:cNvPicPr>
            <a:picLocks noChangeAspect="1"/>
          </p:cNvPicPr>
          <p:nvPr/>
        </p:nvPicPr>
        <p:blipFill>
          <a:blip r:embed="rId2"/>
          <a:stretch>
            <a:fillRect/>
          </a:stretch>
        </p:blipFill>
        <p:spPr>
          <a:xfrm>
            <a:off x="7243156" y="1658113"/>
            <a:ext cx="4577541" cy="3204835"/>
          </a:xfrm>
          <a:prstGeom prst="rect">
            <a:avLst/>
          </a:prstGeom>
        </p:spPr>
      </p:pic>
      <p:sp>
        <p:nvSpPr>
          <p:cNvPr id="7" name="Text Placeholder 6">
            <a:extLst>
              <a:ext uri="{FF2B5EF4-FFF2-40B4-BE49-F238E27FC236}">
                <a16:creationId xmlns:a16="http://schemas.microsoft.com/office/drawing/2014/main" id="{56ECF3C0-7FF0-86F7-3B21-2579E9085B15}"/>
              </a:ext>
            </a:extLst>
          </p:cNvPr>
          <p:cNvSpPr>
            <a:spLocks noGrp="1"/>
          </p:cNvSpPr>
          <p:nvPr>
            <p:ph type="body" sz="quarter" idx="10" hasCustomPrompt="1"/>
          </p:nvPr>
        </p:nvSpPr>
        <p:spPr>
          <a:xfrm>
            <a:off x="933704" y="1078011"/>
            <a:ext cx="3175000" cy="534987"/>
          </a:xfrm>
          <a:prstGeom prst="rect">
            <a:avLst/>
          </a:prstGeom>
        </p:spPr>
        <p:txBody>
          <a:bodyPr>
            <a:normAutofit/>
          </a:bodyPr>
          <a:lstStyle>
            <a:lvl1pPr marL="0" indent="0">
              <a:buFontTx/>
              <a:buNone/>
              <a:defRPr sz="1700" b="1" i="0">
                <a:solidFill>
                  <a:schemeClr val="bg1"/>
                </a:solidFill>
                <a:latin typeface="Poppins SemiBold" pitchFamily="2" charset="77"/>
                <a:cs typeface="Poppins SemiBold" pitchFamily="2" charset="77"/>
              </a:defRPr>
            </a:lvl1pPr>
          </a:lstStyle>
          <a:p>
            <a:pPr lvl="0"/>
            <a:r>
              <a:rPr lang="en-US" dirty="0"/>
              <a:t>Insert date</a:t>
            </a:r>
          </a:p>
        </p:txBody>
      </p:sp>
      <p:sp>
        <p:nvSpPr>
          <p:cNvPr id="11" name="Text Placeholder 10">
            <a:extLst>
              <a:ext uri="{FF2B5EF4-FFF2-40B4-BE49-F238E27FC236}">
                <a16:creationId xmlns:a16="http://schemas.microsoft.com/office/drawing/2014/main" id="{158BA8FB-FC6D-9F91-C615-8A1DA155BBB7}"/>
              </a:ext>
            </a:extLst>
          </p:cNvPr>
          <p:cNvSpPr>
            <a:spLocks noGrp="1"/>
          </p:cNvSpPr>
          <p:nvPr>
            <p:ph type="body" sz="quarter" idx="11" hasCustomPrompt="1"/>
          </p:nvPr>
        </p:nvSpPr>
        <p:spPr>
          <a:xfrm>
            <a:off x="936141" y="1776242"/>
            <a:ext cx="5813793" cy="1209606"/>
          </a:xfrm>
          <a:prstGeom prst="rect">
            <a:avLst/>
          </a:prstGeom>
        </p:spPr>
        <p:txBody>
          <a:bodyPr>
            <a:noAutofit/>
          </a:bodyPr>
          <a:lstStyle>
            <a:lvl1pPr marL="0" indent="0">
              <a:lnSpc>
                <a:spcPct val="100000"/>
              </a:lnSpc>
              <a:buFontTx/>
              <a:buNone/>
              <a:defRPr sz="3600" b="0" i="0">
                <a:solidFill>
                  <a:schemeClr val="bg1"/>
                </a:solidFill>
                <a:latin typeface="Poppins ExtraLight" pitchFamily="2" charset="77"/>
                <a:cs typeface="Poppins ExtraLight" pitchFamily="2" charset="77"/>
              </a:defRPr>
            </a:lvl1pPr>
          </a:lstStyle>
          <a:p>
            <a:pPr lvl="0"/>
            <a:r>
              <a:rPr lang="en-US" dirty="0"/>
              <a:t>Insert title of presentation </a:t>
            </a:r>
          </a:p>
        </p:txBody>
      </p:sp>
      <p:pic>
        <p:nvPicPr>
          <p:cNvPr id="6" name="Picture 5" descr="Graphical user interface, text&#10;&#10;Description automatically generated">
            <a:extLst>
              <a:ext uri="{FF2B5EF4-FFF2-40B4-BE49-F238E27FC236}">
                <a16:creationId xmlns:a16="http://schemas.microsoft.com/office/drawing/2014/main" id="{4DB8C684-F2C2-4F2D-9BA5-423625A70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615" y="5474761"/>
            <a:ext cx="5071872" cy="1073664"/>
          </a:xfrm>
          <a:prstGeom prst="rect">
            <a:avLst/>
          </a:prstGeom>
        </p:spPr>
      </p:pic>
      <p:sp>
        <p:nvSpPr>
          <p:cNvPr id="4" name="Text Placeholder 3">
            <a:extLst>
              <a:ext uri="{FF2B5EF4-FFF2-40B4-BE49-F238E27FC236}">
                <a16:creationId xmlns:a16="http://schemas.microsoft.com/office/drawing/2014/main" id="{C21437FA-6C4B-4019-8461-4416603150D8}"/>
              </a:ext>
            </a:extLst>
          </p:cNvPr>
          <p:cNvSpPr>
            <a:spLocks noGrp="1"/>
          </p:cNvSpPr>
          <p:nvPr>
            <p:ph type="body" sz="quarter" idx="12" hasCustomPrompt="1"/>
          </p:nvPr>
        </p:nvSpPr>
        <p:spPr>
          <a:xfrm>
            <a:off x="932689" y="3103977"/>
            <a:ext cx="5817244" cy="777239"/>
          </a:xfrm>
          <a:prstGeom prst="rect">
            <a:avLst/>
          </a:prstGeom>
        </p:spPr>
        <p:txBody>
          <a:bodyPr wrap="square" lIns="91440">
            <a:noAutofit/>
          </a:bodyPr>
          <a:lstStyle>
            <a:lvl1pPr marL="0" indent="0">
              <a:buNone/>
              <a:defRPr sz="1400">
                <a:solidFill>
                  <a:schemeClr val="bg1"/>
                </a:solidFill>
                <a:latin typeface="Poppins Medium" panose="00000600000000000000" pitchFamily="2" charset="0"/>
                <a:cs typeface="Poppins Medium" panose="00000600000000000000" pitchFamily="2" charset="0"/>
              </a:defRPr>
            </a:lvl1pPr>
          </a:lstStyle>
          <a:p>
            <a:pPr lvl="0"/>
            <a:r>
              <a:rPr lang="en-US" dirty="0"/>
              <a:t>Insert presenter name and title, or insert subtitle of presentation if needed</a:t>
            </a:r>
          </a:p>
        </p:txBody>
      </p:sp>
    </p:spTree>
    <p:extLst>
      <p:ext uri="{BB962C8B-B14F-4D97-AF65-F5344CB8AC3E}">
        <p14:creationId xmlns:p14="http://schemas.microsoft.com/office/powerpoint/2010/main" val="2891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SC Title Only">
  <p:cSld name="Content Slide 7 Title Only">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9142527" y="6483096"/>
            <a:ext cx="2743200" cy="365200"/>
          </a:xfrm>
          <a:prstGeom prst="rect">
            <a:avLst/>
          </a:prstGeom>
        </p:spPr>
        <p:txBody>
          <a:bodyPr spcFirstLastPara="1" wrap="square" lIns="68575" tIns="34275" rIns="68575" bIns="34275" anchor="t" anchorCtr="0">
            <a:noAutofit/>
          </a:bodyPr>
          <a:lstStyle>
            <a:lvl1pPr lvl="0" rtl="0">
              <a:buNone/>
              <a:defRPr sz="900" b="1" i="0">
                <a:solidFill>
                  <a:schemeClr val="accent3"/>
                </a:solidFill>
                <a:latin typeface="Poppins SemiBold" pitchFamily="2" charset="77"/>
                <a:cs typeface="Poppins SemiBold" pitchFamily="2" charset="77"/>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cxnSp>
        <p:nvCxnSpPr>
          <p:cNvPr id="81" name="Google Shape;81;p12"/>
          <p:cNvCxnSpPr/>
          <p:nvPr/>
        </p:nvCxnSpPr>
        <p:spPr>
          <a:xfrm>
            <a:off x="376991" y="6402669"/>
            <a:ext cx="11438000" cy="0"/>
          </a:xfrm>
          <a:prstGeom prst="straightConnector1">
            <a:avLst/>
          </a:prstGeom>
          <a:noFill/>
          <a:ln w="19050" cap="flat" cmpd="sng">
            <a:solidFill>
              <a:srgbClr val="C9AC68"/>
            </a:solidFill>
            <a:prstDash val="solid"/>
            <a:miter lim="800000"/>
            <a:headEnd type="none" w="sm" len="sm"/>
            <a:tailEnd type="none" w="sm" len="sm"/>
          </a:ln>
        </p:spPr>
      </p:cxnSp>
      <p:sp>
        <p:nvSpPr>
          <p:cNvPr id="82" name="Google Shape;82;p12"/>
          <p:cNvSpPr txBox="1">
            <a:spLocks noGrp="1"/>
          </p:cNvSpPr>
          <p:nvPr>
            <p:ph type="title"/>
          </p:nvPr>
        </p:nvSpPr>
        <p:spPr>
          <a:xfrm>
            <a:off x="838200" y="650240"/>
            <a:ext cx="7474400" cy="7996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0"/>
              </a:spcBef>
              <a:spcAft>
                <a:spcPts val="0"/>
              </a:spcAft>
              <a:buClr>
                <a:srgbClr val="7297A9"/>
              </a:buClr>
              <a:buSzPts val="1400"/>
              <a:buNone/>
              <a:defRPr sz="2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dirty="0"/>
          </a:p>
        </p:txBody>
      </p:sp>
      <p:sp>
        <p:nvSpPr>
          <p:cNvPr id="83" name="Google Shape;83;p12"/>
          <p:cNvSpPr txBox="1"/>
          <p:nvPr/>
        </p:nvSpPr>
        <p:spPr>
          <a:xfrm>
            <a:off x="376989" y="6478799"/>
            <a:ext cx="10515600" cy="207719"/>
          </a:xfrm>
          <a:prstGeom prst="rect">
            <a:avLst/>
          </a:prstGeom>
          <a:noFill/>
          <a:ln>
            <a:noFill/>
          </a:ln>
        </p:spPr>
        <p:txBody>
          <a:bodyPr spcFirstLastPara="1" wrap="square" lIns="0" tIns="34275" rIns="68575" bIns="34275" anchor="t" anchorCtr="0">
            <a:spAutoFit/>
          </a:bodyPr>
          <a:lstStyle/>
          <a:p>
            <a:pPr marL="0" marR="0" lvl="0" indent="0" algn="l" rtl="0">
              <a:lnSpc>
                <a:spcPct val="100000"/>
              </a:lnSpc>
              <a:spcBef>
                <a:spcPts val="0"/>
              </a:spcBef>
              <a:spcAft>
                <a:spcPts val="0"/>
              </a:spcAft>
              <a:buClr>
                <a:srgbClr val="C9AC68"/>
              </a:buClr>
              <a:buSzPts val="800"/>
              <a:buFont typeface="Poppins SemiBold"/>
              <a:buNone/>
            </a:pPr>
            <a:r>
              <a:rPr lang="en" sz="900" b="1" i="0" dirty="0">
                <a:solidFill>
                  <a:srgbClr val="C9AC68"/>
                </a:solidFill>
                <a:latin typeface="Poppins SemiBold"/>
                <a:ea typeface="Poppins SemiBold"/>
                <a:cs typeface="Poppins SemiBold"/>
                <a:sym typeface="Poppins SemiBold"/>
              </a:rPr>
              <a:t>OFFICE OF STRATEGIC CONSULTING</a:t>
            </a:r>
            <a:endParaRPr sz="1200" dirty="0"/>
          </a:p>
        </p:txBody>
      </p:sp>
    </p:spTree>
    <p:extLst>
      <p:ext uri="{BB962C8B-B14F-4D97-AF65-F5344CB8AC3E}">
        <p14:creationId xmlns:p14="http://schemas.microsoft.com/office/powerpoint/2010/main" val="329588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9640CB-EB87-8A86-FB34-38AB87D0C51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8945CE3-EE00-F85A-7FAF-0979D99122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4349B5F-3DF0-05A3-F55A-3C67F793B1F3}"/>
              </a:ext>
            </a:extLst>
          </p:cNvPr>
          <p:cNvSpPr>
            <a:spLocks noGrp="1"/>
          </p:cNvSpPr>
          <p:nvPr>
            <p:ph type="sldNum" sz="quarter" idx="12"/>
          </p:nvPr>
        </p:nvSpPr>
        <p:spPr/>
        <p:txBody>
          <a:bodyPr/>
          <a:lstStyle/>
          <a:p>
            <a:fld id="{0CEB0294-F8F9-4515-9FEB-830951833A38}" type="slidenum">
              <a:rPr lang="en-US" smtClean="0"/>
              <a:pPr/>
              <a:t>‹#›</a:t>
            </a:fld>
            <a:endParaRPr lang="en-US" dirty="0"/>
          </a:p>
        </p:txBody>
      </p:sp>
    </p:spTree>
    <p:extLst>
      <p:ext uri="{BB962C8B-B14F-4D97-AF65-F5344CB8AC3E}">
        <p14:creationId xmlns:p14="http://schemas.microsoft.com/office/powerpoint/2010/main" val="3731583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2592925" y="624110"/>
            <a:ext cx="8911687" cy="128089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297A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2589212" y="2133600"/>
            <a:ext cx="8915400" cy="377762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50000"/>
              </a:lnSpc>
              <a:spcBef>
                <a:spcPts val="1000"/>
              </a:spcBef>
              <a:spcAft>
                <a:spcPts val="0"/>
              </a:spcAft>
              <a:buClr>
                <a:schemeClr val="dk1"/>
              </a:buClr>
              <a:buSzPts val="2000"/>
              <a:buFont typeface="Arial"/>
              <a:buChar char="•"/>
              <a:defRPr sz="2000" b="0" i="0" u="none" strike="noStrike" cap="none">
                <a:solidFill>
                  <a:schemeClr val="dk1"/>
                </a:solidFill>
                <a:latin typeface="Poppins Light"/>
                <a:ea typeface="Poppins Light"/>
                <a:cs typeface="Poppins Light"/>
                <a:sym typeface="Poppins Light"/>
              </a:defRPr>
            </a:lvl1pPr>
            <a:lvl2pPr marL="914400" marR="0" lvl="1" indent="-342900" algn="l" rtl="0">
              <a:lnSpc>
                <a:spcPct val="166666"/>
              </a:lnSpc>
              <a:spcBef>
                <a:spcPts val="500"/>
              </a:spcBef>
              <a:spcAft>
                <a:spcPts val="0"/>
              </a:spcAft>
              <a:buClr>
                <a:schemeClr val="dk1"/>
              </a:buClr>
              <a:buSzPts val="1800"/>
              <a:buFont typeface="Arial"/>
              <a:buChar char="•"/>
              <a:defRPr sz="1800" b="0" i="0" u="none" strike="noStrike" cap="none">
                <a:solidFill>
                  <a:schemeClr val="dk1"/>
                </a:solidFill>
                <a:latin typeface="Poppins Light"/>
                <a:ea typeface="Poppins Light"/>
                <a:cs typeface="Poppins Light"/>
                <a:sym typeface="Poppins Light"/>
              </a:defRPr>
            </a:lvl2pPr>
            <a:lvl3pPr marL="1371600" marR="0" lvl="2" indent="-317500" algn="l" rtl="0">
              <a:lnSpc>
                <a:spcPct val="214285"/>
              </a:lnSpc>
              <a:spcBef>
                <a:spcPts val="500"/>
              </a:spcBef>
              <a:spcAft>
                <a:spcPts val="0"/>
              </a:spcAft>
              <a:buClr>
                <a:schemeClr val="dk1"/>
              </a:buClr>
              <a:buSzPts val="1400"/>
              <a:buFont typeface="Arial"/>
              <a:buChar char="•"/>
              <a:defRPr sz="1400" b="0" i="0" u="none" strike="noStrike" cap="none">
                <a:solidFill>
                  <a:schemeClr val="dk1"/>
                </a:solidFill>
                <a:latin typeface="Poppins Light"/>
                <a:ea typeface="Poppins Light"/>
                <a:cs typeface="Poppins Light"/>
                <a:sym typeface="Poppins Light"/>
              </a:defRPr>
            </a:lvl3pPr>
            <a:lvl4pPr marL="1828800" marR="0" lvl="3" indent="-304800" algn="l" rtl="0">
              <a:lnSpc>
                <a:spcPct val="250000"/>
              </a:lnSpc>
              <a:spcBef>
                <a:spcPts val="500"/>
              </a:spcBef>
              <a:spcAft>
                <a:spcPts val="0"/>
              </a:spcAft>
              <a:buClr>
                <a:schemeClr val="dk1"/>
              </a:buClr>
              <a:buSzPts val="1200"/>
              <a:buFont typeface="Arial"/>
              <a:buChar char="•"/>
              <a:defRPr sz="1200" b="0" i="0" u="none" strike="noStrike" cap="none">
                <a:solidFill>
                  <a:schemeClr val="dk1"/>
                </a:solidFill>
                <a:latin typeface="Poppins Light"/>
                <a:ea typeface="Poppins Light"/>
                <a:cs typeface="Poppins Light"/>
                <a:sym typeface="Poppins Light"/>
              </a:defRPr>
            </a:lvl4pPr>
            <a:lvl5pPr marL="2286000" marR="0" lvl="4" indent="-298450" algn="l" rtl="0">
              <a:lnSpc>
                <a:spcPct val="272727"/>
              </a:lnSpc>
              <a:spcBef>
                <a:spcPts val="500"/>
              </a:spcBef>
              <a:spcAft>
                <a:spcPts val="0"/>
              </a:spcAft>
              <a:buClr>
                <a:schemeClr val="dk1"/>
              </a:buClr>
              <a:buSzPts val="1100"/>
              <a:buFont typeface="Arial"/>
              <a:buChar char="•"/>
              <a:defRPr sz="1100" b="0" i="0" u="none" strike="noStrike" cap="none">
                <a:solidFill>
                  <a:schemeClr val="dk1"/>
                </a:solidFill>
                <a:latin typeface="Poppins Light"/>
                <a:ea typeface="Poppins Light"/>
                <a:cs typeface="Poppins Light"/>
                <a:sym typeface="Poppi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p:nvPr/>
        </p:nvSpPr>
        <p:spPr>
          <a:xfrm rot="10800000" flipH="1">
            <a:off x="-4189" y="714375"/>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635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130AABD-03F9-C9D8-925C-4BFF21F47836}"/>
              </a:ext>
            </a:extLst>
          </p:cNvPr>
          <p:cNvSpPr/>
          <p:nvPr/>
        </p:nvSpPr>
        <p:spPr>
          <a:xfrm>
            <a:off x="0" y="1"/>
            <a:ext cx="12192000" cy="5503905"/>
          </a:xfrm>
          <a:prstGeom prst="rect">
            <a:avLst/>
          </a:prstGeom>
          <a:solidFill>
            <a:srgbClr val="7297A9"/>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dirty="0">
              <a:solidFill>
                <a:srgbClr val="C9AC68"/>
              </a:solidFill>
            </a:endParaRPr>
          </a:p>
        </p:txBody>
      </p:sp>
      <p:pic>
        <p:nvPicPr>
          <p:cNvPr id="3" name="Picture 2" descr="A picture containing piece&#10;&#10;Description automatically generated">
            <a:extLst>
              <a:ext uri="{FF2B5EF4-FFF2-40B4-BE49-F238E27FC236}">
                <a16:creationId xmlns:a16="http://schemas.microsoft.com/office/drawing/2014/main" id="{94693299-A0EE-8E68-0530-2B7009F80042}"/>
              </a:ext>
            </a:extLst>
          </p:cNvPr>
          <p:cNvPicPr>
            <a:picLocks noChangeAspect="1"/>
          </p:cNvPicPr>
          <p:nvPr/>
        </p:nvPicPr>
        <p:blipFill>
          <a:blip r:embed="rId2">
            <a:alphaModFix amt="10000"/>
          </a:blip>
          <a:stretch>
            <a:fillRect/>
          </a:stretch>
        </p:blipFill>
        <p:spPr>
          <a:xfrm>
            <a:off x="-4830452" y="-13409988"/>
            <a:ext cx="18913893" cy="18913893"/>
          </a:xfrm>
          <a:prstGeom prst="rect">
            <a:avLst/>
          </a:prstGeom>
        </p:spPr>
      </p:pic>
      <p:cxnSp>
        <p:nvCxnSpPr>
          <p:cNvPr id="9" name="Straight Connector 8">
            <a:extLst>
              <a:ext uri="{FF2B5EF4-FFF2-40B4-BE49-F238E27FC236}">
                <a16:creationId xmlns:a16="http://schemas.microsoft.com/office/drawing/2014/main" id="{CA81F404-DE97-B9D5-17D3-5ACEEFB29C0D}"/>
              </a:ext>
            </a:extLst>
          </p:cNvPr>
          <p:cNvCxnSpPr>
            <a:cxnSpLocks/>
          </p:cNvCxnSpPr>
          <p:nvPr/>
        </p:nvCxnSpPr>
        <p:spPr>
          <a:xfrm flipH="1">
            <a:off x="932688" y="1658112"/>
            <a:ext cx="3176016" cy="0"/>
          </a:xfrm>
          <a:prstGeom prst="line">
            <a:avLst/>
          </a:prstGeom>
        </p:spPr>
        <p:style>
          <a:lnRef idx="2">
            <a:schemeClr val="accent5"/>
          </a:lnRef>
          <a:fillRef idx="0">
            <a:schemeClr val="accent5"/>
          </a:fillRef>
          <a:effectRef idx="1">
            <a:schemeClr val="accent5"/>
          </a:effectRef>
          <a:fontRef idx="minor">
            <a:schemeClr val="tx1"/>
          </a:fontRef>
        </p:style>
      </p:cxnSp>
      <p:sp>
        <p:nvSpPr>
          <p:cNvPr id="10" name="Text Placeholder 6">
            <a:extLst>
              <a:ext uri="{FF2B5EF4-FFF2-40B4-BE49-F238E27FC236}">
                <a16:creationId xmlns:a16="http://schemas.microsoft.com/office/drawing/2014/main" id="{8D9488D6-2F36-277D-5EF5-885F766AFD5F}"/>
              </a:ext>
            </a:extLst>
          </p:cNvPr>
          <p:cNvSpPr>
            <a:spLocks noGrp="1"/>
          </p:cNvSpPr>
          <p:nvPr>
            <p:ph type="body" sz="quarter" idx="10" hasCustomPrompt="1"/>
          </p:nvPr>
        </p:nvSpPr>
        <p:spPr>
          <a:xfrm>
            <a:off x="933704" y="1078011"/>
            <a:ext cx="3175000" cy="534987"/>
          </a:xfrm>
          <a:prstGeom prst="rect">
            <a:avLst/>
          </a:prstGeom>
        </p:spPr>
        <p:txBody>
          <a:bodyPr>
            <a:normAutofit/>
          </a:bodyPr>
          <a:lstStyle>
            <a:lvl1pPr marL="0" indent="0">
              <a:buFontTx/>
              <a:buNone/>
              <a:defRPr sz="1700" b="1" i="0">
                <a:solidFill>
                  <a:schemeClr val="bg1"/>
                </a:solidFill>
                <a:latin typeface="Poppins SemiBold" pitchFamily="2" charset="77"/>
                <a:cs typeface="Poppins SemiBold" pitchFamily="2" charset="77"/>
              </a:defRPr>
            </a:lvl1pPr>
          </a:lstStyle>
          <a:p>
            <a:pPr lvl="0"/>
            <a:r>
              <a:rPr lang="en-US" dirty="0"/>
              <a:t>Insert date</a:t>
            </a:r>
          </a:p>
        </p:txBody>
      </p:sp>
      <p:sp>
        <p:nvSpPr>
          <p:cNvPr id="11" name="Text Placeholder 10">
            <a:extLst>
              <a:ext uri="{FF2B5EF4-FFF2-40B4-BE49-F238E27FC236}">
                <a16:creationId xmlns:a16="http://schemas.microsoft.com/office/drawing/2014/main" id="{0654ADD4-501F-C9E1-9608-CF84B3FD6297}"/>
              </a:ext>
            </a:extLst>
          </p:cNvPr>
          <p:cNvSpPr>
            <a:spLocks noGrp="1"/>
          </p:cNvSpPr>
          <p:nvPr>
            <p:ph type="body" sz="quarter" idx="11" hasCustomPrompt="1"/>
          </p:nvPr>
        </p:nvSpPr>
        <p:spPr>
          <a:xfrm>
            <a:off x="936138" y="1776241"/>
            <a:ext cx="8566785" cy="1207008"/>
          </a:xfrm>
          <a:prstGeom prst="rect">
            <a:avLst/>
          </a:prstGeom>
        </p:spPr>
        <p:txBody>
          <a:bodyPr>
            <a:noAutofit/>
          </a:bodyPr>
          <a:lstStyle>
            <a:lvl1pPr marL="0" indent="0">
              <a:lnSpc>
                <a:spcPct val="100000"/>
              </a:lnSpc>
              <a:buFontTx/>
              <a:buNone/>
              <a:defRPr sz="3600" b="0" i="0">
                <a:solidFill>
                  <a:schemeClr val="bg1"/>
                </a:solidFill>
                <a:latin typeface="Poppins ExtraLight" pitchFamily="2" charset="77"/>
                <a:cs typeface="Poppins ExtraLight" pitchFamily="2" charset="77"/>
              </a:defRPr>
            </a:lvl1pPr>
          </a:lstStyle>
          <a:p>
            <a:pPr lvl="0"/>
            <a:r>
              <a:rPr lang="en-US" dirty="0"/>
              <a:t>Insert title of presentation </a:t>
            </a:r>
          </a:p>
        </p:txBody>
      </p:sp>
      <p:pic>
        <p:nvPicPr>
          <p:cNvPr id="4" name="Picture 3" descr="Text&#10;&#10;Description automatically generated with medium confidence">
            <a:extLst>
              <a:ext uri="{FF2B5EF4-FFF2-40B4-BE49-F238E27FC236}">
                <a16:creationId xmlns:a16="http://schemas.microsoft.com/office/drawing/2014/main" id="{8DAD7F28-439D-4040-BD86-3B4192EB4D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289" y="5648771"/>
            <a:ext cx="5072415" cy="1073779"/>
          </a:xfrm>
          <a:prstGeom prst="rect">
            <a:avLst/>
          </a:prstGeom>
        </p:spPr>
      </p:pic>
      <p:sp>
        <p:nvSpPr>
          <p:cNvPr id="5" name="Text Placeholder 4">
            <a:extLst>
              <a:ext uri="{FF2B5EF4-FFF2-40B4-BE49-F238E27FC236}">
                <a16:creationId xmlns:a16="http://schemas.microsoft.com/office/drawing/2014/main" id="{8AEAC72E-BFEC-46BE-9B13-42927874B9BD}"/>
              </a:ext>
            </a:extLst>
          </p:cNvPr>
          <p:cNvSpPr>
            <a:spLocks noGrp="1"/>
          </p:cNvSpPr>
          <p:nvPr>
            <p:ph type="body" sz="quarter" idx="12" hasCustomPrompt="1"/>
          </p:nvPr>
        </p:nvSpPr>
        <p:spPr>
          <a:xfrm>
            <a:off x="932688" y="3161882"/>
            <a:ext cx="8979939" cy="709048"/>
          </a:xfrm>
          <a:prstGeom prst="rect">
            <a:avLst/>
          </a:prstGeom>
        </p:spPr>
        <p:txBody>
          <a:bodyPr>
            <a:normAutofit/>
          </a:bodyPr>
          <a:lstStyle>
            <a:lvl1pPr marL="0" indent="0">
              <a:buNone/>
              <a:defRPr sz="1400">
                <a:solidFill>
                  <a:schemeClr val="bg1"/>
                </a:solidFill>
                <a:latin typeface="Poppins Medium" panose="00000600000000000000" pitchFamily="2" charset="0"/>
                <a:cs typeface="Poppins Medium" panose="00000600000000000000" pitchFamily="2" charset="0"/>
              </a:defRPr>
            </a:lvl1pPr>
          </a:lstStyle>
          <a:p>
            <a:pPr lvl="0"/>
            <a:r>
              <a:rPr lang="en-US" sz="1400" dirty="0">
                <a:latin typeface="Poppins Medium" panose="00000600000000000000" pitchFamily="2" charset="0"/>
                <a:cs typeface="Poppins Medium" panose="00000600000000000000" pitchFamily="2" charset="0"/>
              </a:rPr>
              <a:t>Insert presenter name and title, or insert subtitle of presentation if needed</a:t>
            </a:r>
            <a:endParaRPr lang="en-US" dirty="0"/>
          </a:p>
        </p:txBody>
      </p:sp>
    </p:spTree>
    <p:extLst>
      <p:ext uri="{BB962C8B-B14F-4D97-AF65-F5344CB8AC3E}">
        <p14:creationId xmlns:p14="http://schemas.microsoft.com/office/powerpoint/2010/main" val="206912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130AABD-03F9-C9D8-925C-4BFF21F47836}"/>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 Placeholder 3">
            <a:extLst>
              <a:ext uri="{FF2B5EF4-FFF2-40B4-BE49-F238E27FC236}">
                <a16:creationId xmlns:a16="http://schemas.microsoft.com/office/drawing/2014/main" id="{55B32ECB-7D8D-C6BA-A0E0-2B0739EB8E75}"/>
              </a:ext>
            </a:extLst>
          </p:cNvPr>
          <p:cNvSpPr>
            <a:spLocks noGrp="1"/>
          </p:cNvSpPr>
          <p:nvPr>
            <p:ph type="body" sz="quarter" idx="10" hasCustomPrompt="1"/>
          </p:nvPr>
        </p:nvSpPr>
        <p:spPr>
          <a:xfrm>
            <a:off x="3238500" y="2971800"/>
            <a:ext cx="5715000" cy="1882833"/>
          </a:xfrm>
          <a:prstGeom prst="rect">
            <a:avLst/>
          </a:prstGeom>
        </p:spPr>
        <p:txBody>
          <a:bodyPr>
            <a:noAutofit/>
          </a:bodyPr>
          <a:lstStyle>
            <a:lvl1pPr marL="0" indent="0" algn="ctr" rtl="0">
              <a:lnSpc>
                <a:spcPct val="100000"/>
              </a:lnSpc>
              <a:buNone/>
              <a:defRPr sz="3200" b="0" i="0">
                <a:solidFill>
                  <a:schemeClr val="bg1"/>
                </a:solidFill>
                <a:latin typeface="Poppins ExtraLight" pitchFamily="2" charset="77"/>
                <a:cs typeface="Poppins ExtraLight" pitchFamily="2" charset="77"/>
              </a:defRPr>
            </a:lvl1pPr>
          </a:lstStyle>
          <a:p>
            <a:pPr lvl="0"/>
            <a:r>
              <a:rPr lang="en-US" dirty="0"/>
              <a:t>Insert section header title</a:t>
            </a:r>
          </a:p>
        </p:txBody>
      </p:sp>
    </p:spTree>
    <p:extLst>
      <p:ext uri="{BB962C8B-B14F-4D97-AF65-F5344CB8AC3E}">
        <p14:creationId xmlns:p14="http://schemas.microsoft.com/office/powerpoint/2010/main" val="118560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0F5C199-2264-C849-A0B4-BD1130692305}"/>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4" name="Straight Connector 13">
            <a:extLst>
              <a:ext uri="{FF2B5EF4-FFF2-40B4-BE49-F238E27FC236}">
                <a16:creationId xmlns:a16="http://schemas.microsoft.com/office/drawing/2014/main" id="{34224150-C972-904D-8C3E-0F446DC7B67C}"/>
              </a:ext>
            </a:extLst>
          </p:cNvPr>
          <p:cNvCxnSpPr>
            <a:cxnSpLocks/>
          </p:cNvCxnSpPr>
          <p:nvPr/>
        </p:nvCxnSpPr>
        <p:spPr>
          <a:xfrm>
            <a:off x="376989" y="6402669"/>
            <a:ext cx="10766499"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0736218-BC39-5748-527B-70C883A1DFEA}"/>
              </a:ext>
            </a:extLst>
          </p:cNvPr>
          <p:cNvSpPr/>
          <p:nvPr/>
        </p:nvSpPr>
        <p:spPr>
          <a:xfrm>
            <a:off x="11353806" y="0"/>
            <a:ext cx="838199" cy="6858000"/>
          </a:xfrm>
          <a:prstGeom prst="rect">
            <a:avLst/>
          </a:prstGeom>
          <a:solidFill>
            <a:srgbClr val="72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A picture containing piece&#10;&#10;Description automatically generated">
            <a:extLst>
              <a:ext uri="{FF2B5EF4-FFF2-40B4-BE49-F238E27FC236}">
                <a16:creationId xmlns:a16="http://schemas.microsoft.com/office/drawing/2014/main" id="{1CD431FE-0A51-4EA4-9B3C-267F14E8D123}"/>
              </a:ext>
            </a:extLst>
          </p:cNvPr>
          <p:cNvPicPr>
            <a:picLocks noChangeAspect="1"/>
          </p:cNvPicPr>
          <p:nvPr/>
        </p:nvPicPr>
        <p:blipFill>
          <a:blip r:embed="rId2">
            <a:alphaModFix amt="10000"/>
          </a:blip>
          <a:stretch>
            <a:fillRect/>
          </a:stretch>
        </p:blipFill>
        <p:spPr>
          <a:xfrm>
            <a:off x="11353804" y="-9456947"/>
            <a:ext cx="18913893" cy="18913893"/>
          </a:xfrm>
          <a:prstGeom prst="rect">
            <a:avLst/>
          </a:prstGeom>
        </p:spPr>
      </p:pic>
      <p:sp>
        <p:nvSpPr>
          <p:cNvPr id="8" name="Content Placeholder 2">
            <a:extLst>
              <a:ext uri="{FF2B5EF4-FFF2-40B4-BE49-F238E27FC236}">
                <a16:creationId xmlns:a16="http://schemas.microsoft.com/office/drawing/2014/main" id="{3B70F84E-FFBD-D2A2-141F-AD9F647C580F}"/>
              </a:ext>
            </a:extLst>
          </p:cNvPr>
          <p:cNvSpPr>
            <a:spLocks noGrp="1"/>
          </p:cNvSpPr>
          <p:nvPr>
            <p:ph idx="1" hasCustomPrompt="1"/>
          </p:nvPr>
        </p:nvSpPr>
        <p:spPr>
          <a:xfrm>
            <a:off x="838203" y="1449705"/>
            <a:ext cx="10172700" cy="4561402"/>
          </a:xfrm>
          <a:prstGeom prst="rect">
            <a:avLst/>
          </a:prstGeom>
        </p:spPr>
        <p:txBody>
          <a:bodyPr/>
          <a:lstStyle>
            <a:lvl1pPr marL="0" indent="-228600">
              <a:lnSpc>
                <a:spcPts val="2250"/>
              </a:lnSpc>
              <a:spcBef>
                <a:spcPts val="750"/>
              </a:spcBef>
              <a:buClr>
                <a:schemeClr val="tx1"/>
              </a:buClr>
              <a:buFont typeface="Arial" panose="020B0604020202020204" pitchFamily="34" charset="0"/>
              <a:buChar char="•"/>
              <a:defRPr sz="2000" b="0" i="0">
                <a:latin typeface="Poppins Light" pitchFamily="2" charset="77"/>
                <a:cs typeface="Poppins Light" pitchFamily="2" charset="77"/>
              </a:defRPr>
            </a:lvl1pPr>
            <a:lvl2pPr>
              <a:lnSpc>
                <a:spcPts val="2250"/>
              </a:lnSpc>
              <a:spcBef>
                <a:spcPts val="750"/>
              </a:spcBef>
              <a:defRPr b="0" i="0">
                <a:latin typeface="Poppins Light" pitchFamily="2" charset="77"/>
                <a:cs typeface="Poppins Light" pitchFamily="2" charset="77"/>
              </a:defRPr>
            </a:lvl2pPr>
            <a:lvl3pPr marL="1143000" indent="-228600">
              <a:lnSpc>
                <a:spcPts val="2250"/>
              </a:lnSpc>
              <a:spcBef>
                <a:spcPts val="750"/>
              </a:spcBef>
              <a:buFont typeface="Courier New" panose="02070309020205020404" pitchFamily="49" charset="0"/>
              <a:buChar char="o"/>
              <a:defRPr sz="1600" b="0" i="0">
                <a:latin typeface="Poppins Light" pitchFamily="2" charset="77"/>
                <a:cs typeface="Poppins Light" pitchFamily="2" charset="77"/>
              </a:defRPr>
            </a:lvl3pPr>
            <a:lvl4pPr marL="1600200" indent="-228600">
              <a:lnSpc>
                <a:spcPts val="2250"/>
              </a:lnSpc>
              <a:spcBef>
                <a:spcPts val="750"/>
              </a:spcBef>
              <a:buFont typeface="Symbol" panose="05050102010706020507" pitchFamily="18" charset="2"/>
              <a:buChar char=""/>
              <a:defRPr sz="1400" b="0" i="0">
                <a:latin typeface="Poppins Light" pitchFamily="2" charset="77"/>
                <a:cs typeface="Poppins Light" pitchFamily="2" charset="77"/>
              </a:defRPr>
            </a:lvl4pPr>
            <a:lvl5pPr marL="2057400">
              <a:lnSpc>
                <a:spcPts val="2250"/>
              </a:lnSpc>
              <a:spcBef>
                <a:spcPts val="750"/>
              </a:spcBef>
              <a:defRPr sz="1300" b="0" i="0">
                <a:latin typeface="Poppins Light" pitchFamily="2" charset="77"/>
                <a:cs typeface="Poppins Light" pitchFamily="2" charset="77"/>
              </a:defRPr>
            </a:lvl5pPr>
            <a:lvl6pPr marL="1371600" indent="-228600">
              <a:buFont typeface="Symbol" panose="05050102010706020507" pitchFamily="18" charset="2"/>
              <a:buChar char=""/>
              <a:defRPr sz="1400">
                <a:latin typeface="Poppins Light" panose="00000400000000000000" pitchFamily="2" charset="0"/>
                <a:cs typeface="Poppins Light" panose="00000400000000000000" pitchFamily="2" charset="0"/>
              </a:defRPr>
            </a:lvl6pPr>
            <a:lvl7pPr marL="1828800">
              <a:defRPr sz="1400"/>
            </a:lvl7pPr>
          </a:lstStyle>
          <a:p>
            <a:pPr lvl="0"/>
            <a:r>
              <a:rPr lang="en-US" dirty="0"/>
              <a:t>Click to add text or click icons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B88688C7-A66A-02DD-1398-6824C016C722}"/>
              </a:ext>
            </a:extLst>
          </p:cNvPr>
          <p:cNvSpPr>
            <a:spLocks noGrp="1"/>
          </p:cNvSpPr>
          <p:nvPr>
            <p:ph type="title" hasCustomPrompt="1"/>
          </p:nvPr>
        </p:nvSpPr>
        <p:spPr>
          <a:xfrm>
            <a:off x="838200" y="650240"/>
            <a:ext cx="10515600" cy="799464"/>
          </a:xfrm>
          <a:prstGeom prst="rect">
            <a:avLst/>
          </a:prstGeom>
        </p:spPr>
        <p:txBody>
          <a:bodyPr vert="horz" lIns="91440" tIns="45720" rIns="91440" bIns="45720" rtlCol="0" anchor="t">
            <a:normAutofit/>
          </a:bodyPr>
          <a:lstStyle>
            <a:lvl1pPr>
              <a:defRPr sz="2600"/>
            </a:lvl1pPr>
          </a:lstStyle>
          <a:p>
            <a:r>
              <a:rPr lang="en-US" dirty="0"/>
              <a:t>Click to add title</a:t>
            </a:r>
          </a:p>
        </p:txBody>
      </p:sp>
      <p:sp>
        <p:nvSpPr>
          <p:cNvPr id="3" name="Slide Number Placeholder 5">
            <a:extLst>
              <a:ext uri="{FF2B5EF4-FFF2-40B4-BE49-F238E27FC236}">
                <a16:creationId xmlns:a16="http://schemas.microsoft.com/office/drawing/2014/main" id="{AA318145-71EA-D020-28D6-B060BFECAE45}"/>
              </a:ext>
            </a:extLst>
          </p:cNvPr>
          <p:cNvSpPr>
            <a:spLocks noGrp="1"/>
          </p:cNvSpPr>
          <p:nvPr>
            <p:ph type="sldNum" sz="quarter" idx="4"/>
          </p:nvPr>
        </p:nvSpPr>
        <p:spPr>
          <a:xfrm>
            <a:off x="843788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Tree>
    <p:extLst>
      <p:ext uri="{BB962C8B-B14F-4D97-AF65-F5344CB8AC3E}">
        <p14:creationId xmlns:p14="http://schemas.microsoft.com/office/powerpoint/2010/main" val="390590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Sideba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F37239-FB4B-5C44-A873-16D490EBF0F3}"/>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1" name="Straight Connector 10">
            <a:extLst>
              <a:ext uri="{FF2B5EF4-FFF2-40B4-BE49-F238E27FC236}">
                <a16:creationId xmlns:a16="http://schemas.microsoft.com/office/drawing/2014/main" id="{F6F3EF4E-CE7F-7C4A-9A9E-38ECE4B4B6C5}"/>
              </a:ext>
            </a:extLst>
          </p:cNvPr>
          <p:cNvCxnSpPr>
            <a:cxnSpLocks/>
          </p:cNvCxnSpPr>
          <p:nvPr/>
        </p:nvCxnSpPr>
        <p:spPr>
          <a:xfrm>
            <a:off x="376992" y="6402669"/>
            <a:ext cx="11438021"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5B0979-1504-FD72-6800-C60D4A4D64F0}"/>
              </a:ext>
            </a:extLst>
          </p:cNvPr>
          <p:cNvCxnSpPr>
            <a:cxnSpLocks/>
          </p:cNvCxnSpPr>
          <p:nvPr/>
        </p:nvCxnSpPr>
        <p:spPr>
          <a:xfrm>
            <a:off x="8681387" y="622305"/>
            <a:ext cx="0" cy="5613397"/>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076E864D-2F69-354B-86FE-A92DB6ECBB85}"/>
              </a:ext>
            </a:extLst>
          </p:cNvPr>
          <p:cNvSpPr>
            <a:spLocks noGrp="1"/>
          </p:cNvSpPr>
          <p:nvPr>
            <p:ph type="body" sz="quarter" idx="12" hasCustomPrompt="1"/>
          </p:nvPr>
        </p:nvSpPr>
        <p:spPr>
          <a:xfrm>
            <a:off x="8928103" y="650242"/>
            <a:ext cx="2886828" cy="676139"/>
          </a:xfrm>
          <a:prstGeom prst="rect">
            <a:avLst/>
          </a:prstGeom>
        </p:spPr>
        <p:txBody>
          <a:bodyPr>
            <a:noAutofit/>
          </a:bodyPr>
          <a:lstStyle>
            <a:lvl1pPr marL="0" indent="0">
              <a:lnSpc>
                <a:spcPct val="100000"/>
              </a:lnSpc>
              <a:buNone/>
              <a:defRPr sz="1600" b="1" i="0">
                <a:solidFill>
                  <a:srgbClr val="7297A9"/>
                </a:solidFill>
                <a:latin typeface="Poppins SemiBold" pitchFamily="2" charset="77"/>
                <a:cs typeface="Poppins SemiBold" pitchFamily="2" charset="77"/>
              </a:defRPr>
            </a:lvl1pPr>
            <a:lvl2pPr marL="342884" indent="0" rtl="0">
              <a:buNone/>
              <a:defRPr/>
            </a:lvl2pPr>
          </a:lstStyle>
          <a:p>
            <a:pPr lvl="0"/>
            <a:r>
              <a:rPr lang="en-US" dirty="0"/>
              <a:t>Click to add sidebar heading</a:t>
            </a:r>
          </a:p>
        </p:txBody>
      </p:sp>
      <p:sp>
        <p:nvSpPr>
          <p:cNvPr id="5" name="Text Placeholder 4">
            <a:extLst>
              <a:ext uri="{FF2B5EF4-FFF2-40B4-BE49-F238E27FC236}">
                <a16:creationId xmlns:a16="http://schemas.microsoft.com/office/drawing/2014/main" id="{0356FAF4-00B8-B2B5-AA8D-B909EF7C665F}"/>
              </a:ext>
            </a:extLst>
          </p:cNvPr>
          <p:cNvSpPr>
            <a:spLocks noGrp="1"/>
          </p:cNvSpPr>
          <p:nvPr>
            <p:ph type="body" sz="quarter" idx="13" hasCustomPrompt="1"/>
          </p:nvPr>
        </p:nvSpPr>
        <p:spPr>
          <a:xfrm>
            <a:off x="8928106" y="1326387"/>
            <a:ext cx="2887663" cy="4909321"/>
          </a:xfrm>
          <a:prstGeom prst="rect">
            <a:avLst/>
          </a:prstGeom>
        </p:spPr>
        <p:txBody>
          <a:bodyPr>
            <a:normAutofit/>
          </a:bodyPr>
          <a:lstStyle>
            <a:lvl1pPr marL="182880" indent="-182880">
              <a:lnSpc>
                <a:spcPct val="100000"/>
              </a:lnSpc>
              <a:spcBef>
                <a:spcPts val="1000"/>
              </a:spcBef>
              <a:buClr>
                <a:schemeClr val="tx1"/>
              </a:buClr>
              <a:buFont typeface="Arial" panose="020B0604020202020204" pitchFamily="34" charset="0"/>
              <a:buChar char="•"/>
              <a:defRPr sz="1400"/>
            </a:lvl1pPr>
            <a:lvl2pPr>
              <a:lnSpc>
                <a:spcPct val="100000"/>
              </a:lnSpc>
              <a:spcBef>
                <a:spcPts val="1000"/>
              </a:spcBef>
              <a:defRPr sz="1300"/>
            </a:lvl2pPr>
            <a:lvl3pPr marL="685800" indent="-228600">
              <a:buFont typeface="Courier New" panose="02070309020205020404" pitchFamily="49" charset="0"/>
              <a:buChar char="o"/>
              <a:defRPr sz="1200"/>
            </a:lvl3pPr>
            <a:lvl4pPr marL="902970" indent="-171450">
              <a:buFont typeface="Symbol" panose="05050102010706020507" pitchFamily="18" charset="2"/>
              <a:buChar char=""/>
              <a:defRPr sz="1200"/>
            </a:lvl4pPr>
            <a:lvl6pPr>
              <a:defRPr sz="830">
                <a:latin typeface="Poppins Light" panose="00000400000000000000" pitchFamily="2" charset="0"/>
                <a:cs typeface="Poppins Light" panose="00000400000000000000" pitchFamily="2" charset="0"/>
              </a:defRPr>
            </a:lvl6pPr>
            <a:lvl7pPr>
              <a:defRPr sz="830"/>
            </a:lvl7pPr>
            <a:lvl8pPr>
              <a:defRPr sz="830"/>
            </a:lvl8pPr>
          </a:lstStyle>
          <a:p>
            <a:pPr lvl="0"/>
            <a:r>
              <a:rPr lang="en-US" dirty="0"/>
              <a:t>Click to add text</a:t>
            </a:r>
          </a:p>
        </p:txBody>
      </p:sp>
      <p:sp>
        <p:nvSpPr>
          <p:cNvPr id="16" name="Text Placeholder 4">
            <a:extLst>
              <a:ext uri="{FF2B5EF4-FFF2-40B4-BE49-F238E27FC236}">
                <a16:creationId xmlns:a16="http://schemas.microsoft.com/office/drawing/2014/main" id="{58AEDD3B-BF64-AD6A-F909-0DF9E8CC8650}"/>
              </a:ext>
            </a:extLst>
          </p:cNvPr>
          <p:cNvSpPr>
            <a:spLocks noGrp="1"/>
          </p:cNvSpPr>
          <p:nvPr>
            <p:ph type="body" sz="quarter" idx="14" hasCustomPrompt="1"/>
          </p:nvPr>
        </p:nvSpPr>
        <p:spPr>
          <a:xfrm>
            <a:off x="838200" y="1477650"/>
            <a:ext cx="7474349" cy="4669157"/>
          </a:xfrm>
          <a:prstGeom prst="rect">
            <a:avLst/>
          </a:prstGeom>
        </p:spPr>
        <p:txBody>
          <a:bodyPr>
            <a:normAutofit/>
          </a:bodyPr>
          <a:lstStyle>
            <a:lvl1pPr marL="342900" indent="-342900">
              <a:lnSpc>
                <a:spcPct val="100000"/>
              </a:lnSpc>
              <a:spcBef>
                <a:spcPts val="1000"/>
              </a:spcBef>
              <a:buFont typeface="Arial" panose="020B0604020202020204" pitchFamily="34" charset="0"/>
              <a:buChar char="•"/>
              <a:defRPr sz="2000"/>
            </a:lvl1pPr>
          </a:lstStyle>
          <a:p>
            <a:pPr lvl="0"/>
            <a:r>
              <a:rPr lang="en-US" dirty="0"/>
              <a:t>Click to add text</a:t>
            </a:r>
          </a:p>
        </p:txBody>
      </p:sp>
      <p:sp>
        <p:nvSpPr>
          <p:cNvPr id="2" name="Slide Number Placeholder 5">
            <a:extLst>
              <a:ext uri="{FF2B5EF4-FFF2-40B4-BE49-F238E27FC236}">
                <a16:creationId xmlns:a16="http://schemas.microsoft.com/office/drawing/2014/main" id="{CF58A9F9-48EC-61E1-4409-49120709FD50}"/>
              </a:ext>
            </a:extLst>
          </p:cNvPr>
          <p:cNvSpPr>
            <a:spLocks noGrp="1"/>
          </p:cNvSpPr>
          <p:nvPr>
            <p:ph type="sldNum" sz="quarter" idx="4"/>
          </p:nvPr>
        </p:nvSpPr>
        <p:spPr>
          <a:xfrm>
            <a:off x="913892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3" name="Title Placeholder 1">
            <a:extLst>
              <a:ext uri="{FF2B5EF4-FFF2-40B4-BE49-F238E27FC236}">
                <a16:creationId xmlns:a16="http://schemas.microsoft.com/office/drawing/2014/main" id="{D96418DF-F7E2-56E7-DD19-FD73C3A24BFF}"/>
              </a:ext>
            </a:extLst>
          </p:cNvPr>
          <p:cNvSpPr>
            <a:spLocks noGrp="1"/>
          </p:cNvSpPr>
          <p:nvPr>
            <p:ph type="title" hasCustomPrompt="1"/>
          </p:nvPr>
        </p:nvSpPr>
        <p:spPr>
          <a:xfrm>
            <a:off x="838203" y="650240"/>
            <a:ext cx="7474340" cy="799464"/>
          </a:xfrm>
          <a:prstGeom prst="rect">
            <a:avLst/>
          </a:prstGeom>
        </p:spPr>
        <p:txBody>
          <a:bodyPr vert="horz" lIns="91440" tIns="45720" rIns="91440" bIns="45720" rtlCol="0" anchor="t">
            <a:normAutofit/>
          </a:bodyPr>
          <a:lstStyle>
            <a:lvl1pPr>
              <a:defRPr sz="2600"/>
            </a:lvl1pPr>
          </a:lstStyle>
          <a:p>
            <a:r>
              <a:rPr lang="en-US" dirty="0"/>
              <a:t>Click to add title</a:t>
            </a:r>
          </a:p>
        </p:txBody>
      </p:sp>
    </p:spTree>
    <p:extLst>
      <p:ext uri="{BB962C8B-B14F-4D97-AF65-F5344CB8AC3E}">
        <p14:creationId xmlns:p14="http://schemas.microsoft.com/office/powerpoint/2010/main" val="16523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3 Two Column with Media">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F37239-FB4B-5C44-A873-16D490EBF0F3}"/>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1" name="Straight Connector 10">
            <a:extLst>
              <a:ext uri="{FF2B5EF4-FFF2-40B4-BE49-F238E27FC236}">
                <a16:creationId xmlns:a16="http://schemas.microsoft.com/office/drawing/2014/main" id="{F6F3EF4E-CE7F-7C4A-9A9E-38ECE4B4B6C5}"/>
              </a:ext>
            </a:extLst>
          </p:cNvPr>
          <p:cNvCxnSpPr>
            <a:cxnSpLocks/>
          </p:cNvCxnSpPr>
          <p:nvPr/>
        </p:nvCxnSpPr>
        <p:spPr>
          <a:xfrm>
            <a:off x="376992" y="6402669"/>
            <a:ext cx="11438021"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90EA4328-F2CE-569F-2D2D-B1D8BD2A0A05}"/>
              </a:ext>
            </a:extLst>
          </p:cNvPr>
          <p:cNvSpPr>
            <a:spLocks noGrp="1"/>
          </p:cNvSpPr>
          <p:nvPr>
            <p:ph idx="1" hasCustomPrompt="1"/>
          </p:nvPr>
        </p:nvSpPr>
        <p:spPr>
          <a:xfrm>
            <a:off x="7727177" y="1449698"/>
            <a:ext cx="4087835" cy="4722428"/>
          </a:xfrm>
          <a:prstGeom prst="rect">
            <a:avLst/>
          </a:prstGeom>
        </p:spPr>
        <p:txBody>
          <a:bodyPr/>
          <a:lstStyle>
            <a:lvl1pPr marL="182880" indent="-182880">
              <a:lnSpc>
                <a:spcPct val="100000"/>
              </a:lnSpc>
              <a:spcBef>
                <a:spcPts val="1000"/>
              </a:spcBef>
              <a:buClr>
                <a:schemeClr val="tx1"/>
              </a:buClr>
              <a:buFont typeface="Arial" panose="020B0604020202020204" pitchFamily="34" charset="0"/>
              <a:buChar char="•"/>
              <a:defRPr sz="1800" b="0" i="0">
                <a:latin typeface="Poppins Light" pitchFamily="2" charset="77"/>
                <a:cs typeface="Poppins Light" pitchFamily="2" charset="77"/>
              </a:defRPr>
            </a:lvl1pPr>
            <a:lvl2pPr marL="548640" indent="-182880">
              <a:lnSpc>
                <a:spcPct val="100000"/>
              </a:lnSpc>
              <a:spcBef>
                <a:spcPts val="1000"/>
              </a:spcBef>
              <a:defRPr sz="1600" b="0" i="0">
                <a:latin typeface="Poppins Light" pitchFamily="2" charset="77"/>
                <a:cs typeface="Poppins Light" pitchFamily="2" charset="77"/>
              </a:defRPr>
            </a:lvl2pPr>
            <a:lvl3pPr marL="822960" indent="-182880">
              <a:lnSpc>
                <a:spcPct val="100000"/>
              </a:lnSpc>
              <a:spcBef>
                <a:spcPts val="1000"/>
              </a:spcBef>
              <a:buFont typeface="Courier New" panose="02070309020205020404" pitchFamily="49" charset="0"/>
              <a:buChar char="o"/>
              <a:defRPr sz="1400" b="0" i="0">
                <a:latin typeface="Poppins Light" pitchFamily="2" charset="77"/>
                <a:cs typeface="Poppins Light" pitchFamily="2" charset="77"/>
              </a:defRPr>
            </a:lvl3pPr>
            <a:lvl4pPr marL="1097280" indent="-182880">
              <a:lnSpc>
                <a:spcPct val="100000"/>
              </a:lnSpc>
              <a:spcBef>
                <a:spcPts val="1000"/>
              </a:spcBef>
              <a:buFont typeface="Symbol" panose="05050102010706020507" pitchFamily="18" charset="2"/>
              <a:buChar char=""/>
              <a:defRPr sz="1200" b="0" i="0">
                <a:latin typeface="Poppins Light" pitchFamily="2" charset="77"/>
                <a:cs typeface="Poppins Light" pitchFamily="2" charset="77"/>
              </a:defRPr>
            </a:lvl4pPr>
            <a:lvl5pPr marL="1371600" indent="-182880">
              <a:lnSpc>
                <a:spcPct val="100000"/>
              </a:lnSpc>
              <a:spcBef>
                <a:spcPts val="1000"/>
              </a:spcBef>
              <a:buFont typeface="Arial" panose="020B0604020202020204" pitchFamily="34" charset="0"/>
              <a:buChar char="•"/>
              <a:defRPr sz="1100" b="0" i="0">
                <a:latin typeface="Poppins Light" pitchFamily="2" charset="77"/>
                <a:cs typeface="Poppins Light" pitchFamily="2" charset="77"/>
              </a:defRPr>
            </a:lvl5pPr>
            <a:lvl6pPr indent="-182880">
              <a:defRPr sz="1200">
                <a:latin typeface="Poppins Light" panose="00000400000000000000" pitchFamily="2" charset="0"/>
                <a:cs typeface="Poppins Light" panose="00000400000000000000" pitchFamily="2" charset="0"/>
              </a:defRPr>
            </a:lvl6pPr>
          </a:lstStyle>
          <a:p>
            <a:pPr lvl="0"/>
            <a:r>
              <a:rPr lang="en-US" dirty="0"/>
              <a:t>Click to add text or click icons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6E85B4DD-017E-A555-6315-BD99A9C805A7}"/>
              </a:ext>
            </a:extLst>
          </p:cNvPr>
          <p:cNvSpPr>
            <a:spLocks noGrp="1"/>
          </p:cNvSpPr>
          <p:nvPr>
            <p:ph type="body" sz="quarter" idx="14" hasCustomPrompt="1"/>
          </p:nvPr>
        </p:nvSpPr>
        <p:spPr>
          <a:xfrm>
            <a:off x="838205" y="1449704"/>
            <a:ext cx="6705601" cy="4697096"/>
          </a:xfrm>
          <a:prstGeom prst="rect">
            <a:avLst/>
          </a:prstGeom>
        </p:spPr>
        <p:txBody>
          <a:bodyPr>
            <a:normAutofit/>
          </a:bodyPr>
          <a:lstStyle>
            <a:lvl1pPr marL="342900" indent="-342900">
              <a:lnSpc>
                <a:spcPct val="100000"/>
              </a:lnSpc>
              <a:spcBef>
                <a:spcPts val="1000"/>
              </a:spcBef>
              <a:buFont typeface="Arial" panose="020B0604020202020204" pitchFamily="34" charset="0"/>
              <a:buChar char="•"/>
              <a:defRPr sz="2000"/>
            </a:lvl1pPr>
          </a:lstStyle>
          <a:p>
            <a:pPr lvl="0"/>
            <a:r>
              <a:rPr lang="en-US" dirty="0"/>
              <a:t>Click to add text</a:t>
            </a:r>
          </a:p>
        </p:txBody>
      </p:sp>
      <p:sp>
        <p:nvSpPr>
          <p:cNvPr id="2" name="Slide Number Placeholder 5">
            <a:extLst>
              <a:ext uri="{FF2B5EF4-FFF2-40B4-BE49-F238E27FC236}">
                <a16:creationId xmlns:a16="http://schemas.microsoft.com/office/drawing/2014/main" id="{5B54C8C6-57A6-EE50-5702-97D09D88EC48}"/>
              </a:ext>
            </a:extLst>
          </p:cNvPr>
          <p:cNvSpPr>
            <a:spLocks noGrp="1"/>
          </p:cNvSpPr>
          <p:nvPr>
            <p:ph type="sldNum" sz="quarter" idx="4"/>
          </p:nvPr>
        </p:nvSpPr>
        <p:spPr>
          <a:xfrm>
            <a:off x="913892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3" name="Title Placeholder 1">
            <a:extLst>
              <a:ext uri="{FF2B5EF4-FFF2-40B4-BE49-F238E27FC236}">
                <a16:creationId xmlns:a16="http://schemas.microsoft.com/office/drawing/2014/main" id="{E55B9F65-45AB-D558-E6C6-F21322AB9026}"/>
              </a:ext>
            </a:extLst>
          </p:cNvPr>
          <p:cNvSpPr>
            <a:spLocks noGrp="1"/>
          </p:cNvSpPr>
          <p:nvPr>
            <p:ph type="title" hasCustomPrompt="1"/>
          </p:nvPr>
        </p:nvSpPr>
        <p:spPr>
          <a:xfrm>
            <a:off x="838203" y="650248"/>
            <a:ext cx="7474340" cy="799457"/>
          </a:xfrm>
          <a:prstGeom prst="rect">
            <a:avLst/>
          </a:prstGeom>
        </p:spPr>
        <p:txBody>
          <a:bodyPr vert="horz" lIns="91440" tIns="45720" rIns="91440" bIns="45720" rtlCol="0" anchor="t">
            <a:normAutofit/>
          </a:bodyPr>
          <a:lstStyle>
            <a:lvl1pPr>
              <a:defRPr sz="2600"/>
            </a:lvl1pPr>
          </a:lstStyle>
          <a:p>
            <a:r>
              <a:rPr lang="en-US" dirty="0"/>
              <a:t>Click to add title</a:t>
            </a:r>
          </a:p>
        </p:txBody>
      </p:sp>
    </p:spTree>
    <p:extLst>
      <p:ext uri="{BB962C8B-B14F-4D97-AF65-F5344CB8AC3E}">
        <p14:creationId xmlns:p14="http://schemas.microsoft.com/office/powerpoint/2010/main" val="86567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Slide 4 Stacked Imag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A6BEAE-7039-084C-AACC-3EBE7BC6DE8F}"/>
              </a:ext>
            </a:extLst>
          </p:cNvPr>
          <p:cNvSpPr>
            <a:spLocks noGrp="1"/>
          </p:cNvSpPr>
          <p:nvPr>
            <p:ph idx="1" hasCustomPrompt="1"/>
          </p:nvPr>
        </p:nvSpPr>
        <p:spPr>
          <a:xfrm>
            <a:off x="838201" y="1449705"/>
            <a:ext cx="7349288" cy="4646293"/>
          </a:xfrm>
          <a:prstGeom prst="rect">
            <a:avLst/>
          </a:prstGeom>
        </p:spPr>
        <p:txBody>
          <a:bodyPr/>
          <a:lstStyle>
            <a:lvl1pPr marL="182880" indent="-182880">
              <a:lnSpc>
                <a:spcPct val="100000"/>
              </a:lnSpc>
              <a:spcBef>
                <a:spcPts val="750"/>
              </a:spcBef>
              <a:buClrTx/>
              <a:buFont typeface="Arial" panose="020B0604020202020204" pitchFamily="34" charset="0"/>
              <a:buChar char="•"/>
              <a:defRPr sz="2000" b="0" i="0">
                <a:latin typeface="Poppins Light" pitchFamily="2" charset="77"/>
                <a:cs typeface="Poppins Light" pitchFamily="2" charset="77"/>
              </a:defRPr>
            </a:lvl1pPr>
            <a:lvl2pPr indent="-182880">
              <a:lnSpc>
                <a:spcPts val="2250"/>
              </a:lnSpc>
              <a:spcBef>
                <a:spcPts val="750"/>
              </a:spcBef>
              <a:defRPr b="0" i="0">
                <a:latin typeface="Poppins Light" pitchFamily="2" charset="77"/>
                <a:cs typeface="Poppins Light" pitchFamily="2" charset="77"/>
              </a:defRPr>
            </a:lvl2pPr>
            <a:lvl3pPr marL="1143000" indent="-182880">
              <a:lnSpc>
                <a:spcPts val="2250"/>
              </a:lnSpc>
              <a:spcBef>
                <a:spcPts val="750"/>
              </a:spcBef>
              <a:buFont typeface="Courier New" panose="02070309020205020404" pitchFamily="49" charset="0"/>
              <a:buChar char="o"/>
              <a:defRPr sz="1600" b="0" i="0">
                <a:latin typeface="Poppins Light" pitchFamily="2" charset="77"/>
                <a:cs typeface="Poppins Light" pitchFamily="2" charset="77"/>
              </a:defRPr>
            </a:lvl3pPr>
            <a:lvl4pPr marL="1600200" indent="-182880">
              <a:lnSpc>
                <a:spcPts val="2250"/>
              </a:lnSpc>
              <a:spcBef>
                <a:spcPts val="750"/>
              </a:spcBef>
              <a:buFont typeface="Symbol" panose="05050102010706020507" pitchFamily="18" charset="2"/>
              <a:buChar char="&gt;"/>
              <a:defRPr sz="1400" b="0" i="0">
                <a:latin typeface="Poppins Light" pitchFamily="2" charset="77"/>
                <a:cs typeface="Poppins Light" pitchFamily="2" charset="77"/>
              </a:defRPr>
            </a:lvl4pPr>
            <a:lvl5pPr marL="2057400" indent="-182880">
              <a:lnSpc>
                <a:spcPts val="2250"/>
              </a:lnSpc>
              <a:spcBef>
                <a:spcPts val="750"/>
              </a:spcBef>
              <a:defRPr sz="1300" b="0" i="0">
                <a:latin typeface="Poppins Light" pitchFamily="2" charset="77"/>
                <a:cs typeface="Poppins Light" pitchFamily="2" charset="77"/>
              </a:defRPr>
            </a:lvl5pPr>
            <a:lvl6pPr marL="1371600" indent="-182880">
              <a:buFont typeface="Symbol" panose="05050102010706020507" pitchFamily="18" charset="2"/>
              <a:buChar char=""/>
              <a:defRPr sz="1400">
                <a:latin typeface="Poppins Light" panose="00000400000000000000" pitchFamily="2" charset="0"/>
                <a:cs typeface="Poppins Light" panose="00000400000000000000" pitchFamily="2" charset="0"/>
              </a:defRPr>
            </a:lvl6pPr>
            <a:lvl7pPr indent="-182880">
              <a:defRPr sz="1300"/>
            </a:lvl7pPr>
          </a:lstStyle>
          <a:p>
            <a:pPr lvl="0"/>
            <a:r>
              <a:rPr lang="en-US" dirty="0"/>
              <a:t>Click to add text or click icons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19">
            <a:extLst>
              <a:ext uri="{FF2B5EF4-FFF2-40B4-BE49-F238E27FC236}">
                <a16:creationId xmlns:a16="http://schemas.microsoft.com/office/drawing/2014/main" id="{993F5546-E94E-9347-8E95-69B7B4A4EC70}"/>
              </a:ext>
            </a:extLst>
          </p:cNvPr>
          <p:cNvSpPr>
            <a:spLocks noGrp="1"/>
          </p:cNvSpPr>
          <p:nvPr>
            <p:ph type="pic" sz="quarter" idx="10"/>
          </p:nvPr>
        </p:nvSpPr>
        <p:spPr>
          <a:xfrm>
            <a:off x="8598568" y="1"/>
            <a:ext cx="3593432" cy="2011680"/>
          </a:xfrm>
          <a:prstGeom prst="rect">
            <a:avLst/>
          </a:prstGeom>
        </p:spPr>
        <p:txBody>
          <a:bodyPr>
            <a:normAutofit/>
          </a:bodyPr>
          <a:lstStyle>
            <a:lvl1pPr marL="45720" indent="0">
              <a:buNone/>
              <a:defRPr sz="1400"/>
            </a:lvl1pPr>
          </a:lstStyle>
          <a:p>
            <a:r>
              <a:rPr lang="en-US"/>
              <a:t>Click icon to add picture</a:t>
            </a:r>
            <a:endParaRPr lang="en-US" dirty="0"/>
          </a:p>
        </p:txBody>
      </p:sp>
      <p:sp>
        <p:nvSpPr>
          <p:cNvPr id="9" name="Picture Placeholder 19">
            <a:extLst>
              <a:ext uri="{FF2B5EF4-FFF2-40B4-BE49-F238E27FC236}">
                <a16:creationId xmlns:a16="http://schemas.microsoft.com/office/drawing/2014/main" id="{3CDF793E-2B71-8744-9146-FA1CE43B991D}"/>
              </a:ext>
            </a:extLst>
          </p:cNvPr>
          <p:cNvSpPr>
            <a:spLocks noGrp="1"/>
          </p:cNvSpPr>
          <p:nvPr>
            <p:ph type="pic" sz="quarter" idx="11"/>
          </p:nvPr>
        </p:nvSpPr>
        <p:spPr>
          <a:xfrm>
            <a:off x="8598568" y="2130552"/>
            <a:ext cx="3593432" cy="2011680"/>
          </a:xfrm>
          <a:prstGeom prst="rect">
            <a:avLst/>
          </a:prstGeom>
        </p:spPr>
        <p:txBody>
          <a:bodyPr>
            <a:normAutofit/>
          </a:bodyPr>
          <a:lstStyle>
            <a:lvl1pPr marL="45720" indent="0">
              <a:buNone/>
              <a:defRPr sz="1400"/>
            </a:lvl1pPr>
          </a:lstStyle>
          <a:p>
            <a:r>
              <a:rPr lang="en-US"/>
              <a:t>Click icon to add picture</a:t>
            </a:r>
            <a:endParaRPr lang="en-US" dirty="0"/>
          </a:p>
        </p:txBody>
      </p:sp>
      <p:sp>
        <p:nvSpPr>
          <p:cNvPr id="10" name="Picture Placeholder 19">
            <a:extLst>
              <a:ext uri="{FF2B5EF4-FFF2-40B4-BE49-F238E27FC236}">
                <a16:creationId xmlns:a16="http://schemas.microsoft.com/office/drawing/2014/main" id="{6CB3399E-61FE-7648-BAB8-464A59EE0AFF}"/>
              </a:ext>
            </a:extLst>
          </p:cNvPr>
          <p:cNvSpPr>
            <a:spLocks noGrp="1"/>
          </p:cNvSpPr>
          <p:nvPr>
            <p:ph type="pic" sz="quarter" idx="12"/>
          </p:nvPr>
        </p:nvSpPr>
        <p:spPr>
          <a:xfrm>
            <a:off x="8598568" y="4251960"/>
            <a:ext cx="3593432" cy="2011680"/>
          </a:xfrm>
          <a:prstGeom prst="rect">
            <a:avLst/>
          </a:prstGeom>
        </p:spPr>
        <p:txBody>
          <a:bodyPr>
            <a:normAutofit/>
          </a:bodyPr>
          <a:lstStyle>
            <a:lvl1pPr marL="45720" indent="0">
              <a:buNone/>
              <a:defRPr sz="1400"/>
            </a:lvl1pPr>
          </a:lstStyle>
          <a:p>
            <a:r>
              <a:rPr lang="en-US"/>
              <a:t>Click icon to add picture</a:t>
            </a:r>
            <a:endParaRPr lang="en-US" dirty="0"/>
          </a:p>
        </p:txBody>
      </p:sp>
      <p:sp>
        <p:nvSpPr>
          <p:cNvPr id="12" name="TextBox 11">
            <a:extLst>
              <a:ext uri="{FF2B5EF4-FFF2-40B4-BE49-F238E27FC236}">
                <a16:creationId xmlns:a16="http://schemas.microsoft.com/office/drawing/2014/main" id="{0C9BE7EE-44BC-8445-ABE3-C1214D111679}"/>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3" name="Straight Connector 12">
            <a:extLst>
              <a:ext uri="{FF2B5EF4-FFF2-40B4-BE49-F238E27FC236}">
                <a16:creationId xmlns:a16="http://schemas.microsoft.com/office/drawing/2014/main" id="{DE8A9DDC-2896-C941-97E3-CE7E75B43406}"/>
              </a:ext>
            </a:extLst>
          </p:cNvPr>
          <p:cNvCxnSpPr>
            <a:cxnSpLocks/>
          </p:cNvCxnSpPr>
          <p:nvPr/>
        </p:nvCxnSpPr>
        <p:spPr>
          <a:xfrm>
            <a:off x="376992" y="6402669"/>
            <a:ext cx="11438021"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FB6EFAF9-3777-D8E1-E9E9-C3999B163205}"/>
              </a:ext>
            </a:extLst>
          </p:cNvPr>
          <p:cNvSpPr>
            <a:spLocks noGrp="1"/>
          </p:cNvSpPr>
          <p:nvPr>
            <p:ph type="sldNum" sz="quarter" idx="4"/>
          </p:nvPr>
        </p:nvSpPr>
        <p:spPr>
          <a:xfrm>
            <a:off x="913892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4" name="Title Placeholder 1">
            <a:extLst>
              <a:ext uri="{FF2B5EF4-FFF2-40B4-BE49-F238E27FC236}">
                <a16:creationId xmlns:a16="http://schemas.microsoft.com/office/drawing/2014/main" id="{8973001F-5DB4-82D4-7324-DD07E52FE56D}"/>
              </a:ext>
            </a:extLst>
          </p:cNvPr>
          <p:cNvSpPr>
            <a:spLocks noGrp="1"/>
          </p:cNvSpPr>
          <p:nvPr>
            <p:ph type="title" hasCustomPrompt="1"/>
          </p:nvPr>
        </p:nvSpPr>
        <p:spPr>
          <a:xfrm>
            <a:off x="838203" y="650240"/>
            <a:ext cx="7474340" cy="799464"/>
          </a:xfrm>
          <a:prstGeom prst="rect">
            <a:avLst/>
          </a:prstGeom>
        </p:spPr>
        <p:txBody>
          <a:bodyPr vert="horz" lIns="91440" tIns="45720" rIns="91440" bIns="45720" rtlCol="0" anchor="t">
            <a:normAutofit/>
          </a:bodyPr>
          <a:lstStyle>
            <a:lvl1pPr>
              <a:defRPr sz="2600"/>
            </a:lvl1pPr>
          </a:lstStyle>
          <a:p>
            <a:r>
              <a:rPr lang="en-US" dirty="0"/>
              <a:t>Click to add title</a:t>
            </a:r>
          </a:p>
        </p:txBody>
      </p:sp>
    </p:spTree>
    <p:extLst>
      <p:ext uri="{BB962C8B-B14F-4D97-AF65-F5344CB8AC3E}">
        <p14:creationId xmlns:p14="http://schemas.microsoft.com/office/powerpoint/2010/main" val="136743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5 Two Column Charts">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58D0D5C5-C069-014C-86E2-EA56C6AD21FA}"/>
              </a:ext>
            </a:extLst>
          </p:cNvPr>
          <p:cNvSpPr>
            <a:spLocks noGrp="1"/>
          </p:cNvSpPr>
          <p:nvPr>
            <p:ph type="chart" sz="quarter" idx="10"/>
          </p:nvPr>
        </p:nvSpPr>
        <p:spPr>
          <a:xfrm>
            <a:off x="838200" y="1449704"/>
            <a:ext cx="4993341" cy="4676774"/>
          </a:xfrm>
          <a:prstGeom prst="rect">
            <a:avLst/>
          </a:prstGeom>
        </p:spPr>
        <p:txBody>
          <a:bodyPr>
            <a:normAutofit/>
          </a:bodyPr>
          <a:lstStyle>
            <a:lvl1pPr marL="0" indent="0">
              <a:buClr>
                <a:schemeClr val="accent2"/>
              </a:buClr>
              <a:buFont typeface="Arial" panose="020B0604020202020204" pitchFamily="34" charset="0"/>
              <a:buNone/>
              <a:defRPr sz="2000"/>
            </a:lvl1pPr>
            <a:lvl3pPr marL="685800" indent="-228600">
              <a:buFont typeface="Courier New" panose="02070309020205020404" pitchFamily="49" charset="0"/>
              <a:buChar char="o"/>
              <a:defRPr sz="1600"/>
            </a:lvl3pPr>
            <a:lvl4pPr marL="914400" indent="-182880">
              <a:buFont typeface="Symbol" panose="05050102010706020507" pitchFamily="18" charset="2"/>
              <a:buChar char=""/>
              <a:defRPr/>
            </a:lvl4pPr>
            <a:lvl5pPr>
              <a:defRPr sz="1300"/>
            </a:lvl5pPr>
            <a:lvl6pPr>
              <a:defRPr sz="1300">
                <a:latin typeface="Poppins Light" panose="00000400000000000000" pitchFamily="2" charset="0"/>
                <a:cs typeface="Poppins Light" panose="00000400000000000000" pitchFamily="2" charset="0"/>
              </a:defRPr>
            </a:lvl6pPr>
            <a:lvl7pPr>
              <a:defRPr sz="1300">
                <a:latin typeface="Poppins Light" panose="00000400000000000000" pitchFamily="2" charset="0"/>
                <a:cs typeface="Poppins Light" panose="00000400000000000000" pitchFamily="2" charset="0"/>
              </a:defRPr>
            </a:lvl7pPr>
            <a:lvl8pPr>
              <a:defRPr sz="1300">
                <a:latin typeface="Poppins Light" panose="00000400000000000000" pitchFamily="2" charset="0"/>
                <a:cs typeface="Poppins Light" panose="00000400000000000000" pitchFamily="2" charset="0"/>
              </a:defRPr>
            </a:lvl8pPr>
          </a:lstStyle>
          <a:p>
            <a:pPr lvl="0"/>
            <a:r>
              <a:rPr lang="en-US"/>
              <a:t>Click icon to add chart</a:t>
            </a:r>
            <a:endParaRPr lang="en-US" dirty="0"/>
          </a:p>
        </p:txBody>
      </p:sp>
      <p:sp>
        <p:nvSpPr>
          <p:cNvPr id="10" name="Chart Placeholder 8">
            <a:extLst>
              <a:ext uri="{FF2B5EF4-FFF2-40B4-BE49-F238E27FC236}">
                <a16:creationId xmlns:a16="http://schemas.microsoft.com/office/drawing/2014/main" id="{619D7998-8B36-BC48-BE81-00B1DC9ED065}"/>
              </a:ext>
            </a:extLst>
          </p:cNvPr>
          <p:cNvSpPr>
            <a:spLocks noGrp="1"/>
          </p:cNvSpPr>
          <p:nvPr>
            <p:ph type="chart" sz="quarter" idx="11"/>
          </p:nvPr>
        </p:nvSpPr>
        <p:spPr>
          <a:xfrm>
            <a:off x="6360460" y="1449704"/>
            <a:ext cx="4993341" cy="4676774"/>
          </a:xfrm>
          <a:prstGeom prst="rect">
            <a:avLst/>
          </a:prstGeom>
        </p:spPr>
        <p:txBody>
          <a:bodyPr>
            <a:normAutofit/>
          </a:bodyPr>
          <a:lstStyle>
            <a:lvl1pPr marL="0" indent="0">
              <a:buClr>
                <a:schemeClr val="accent2"/>
              </a:buClr>
              <a:buFont typeface="Arial" panose="020B0604020202020204" pitchFamily="34" charset="0"/>
              <a:buNone/>
              <a:defRPr sz="2000"/>
            </a:lvl1pPr>
            <a:lvl2pPr>
              <a:defRPr sz="1600"/>
            </a:lvl2pPr>
            <a:lvl3pPr marL="685800" indent="-228600">
              <a:buFont typeface="Courier New" panose="02070309020205020404" pitchFamily="49" charset="0"/>
              <a:buChar char="o"/>
              <a:defRPr/>
            </a:lvl3pPr>
            <a:lvl4pPr marL="914400" indent="-182880">
              <a:buFont typeface="Symbol" panose="05050102010706020507" pitchFamily="18" charset="2"/>
              <a:buChar char=""/>
              <a:defRPr sz="1300"/>
            </a:lvl4pPr>
            <a:lvl5pPr>
              <a:defRPr sz="1300"/>
            </a:lvl5pPr>
            <a:lvl6pPr>
              <a:defRPr sz="1300">
                <a:latin typeface="Poppins Light" panose="00000400000000000000" pitchFamily="2" charset="0"/>
                <a:cs typeface="Poppins Light" panose="00000400000000000000" pitchFamily="2" charset="0"/>
              </a:defRPr>
            </a:lvl6pPr>
            <a:lvl7pPr>
              <a:defRPr sz="1300">
                <a:latin typeface="Poppins Light" panose="00000400000000000000" pitchFamily="2" charset="0"/>
                <a:cs typeface="Poppins Light" panose="00000400000000000000" pitchFamily="2" charset="0"/>
              </a:defRPr>
            </a:lvl7pPr>
            <a:lvl8pPr>
              <a:defRPr sz="1300">
                <a:latin typeface="Poppins Light" panose="00000400000000000000" pitchFamily="2" charset="0"/>
                <a:cs typeface="Poppins Light" panose="00000400000000000000" pitchFamily="2" charset="0"/>
              </a:defRPr>
            </a:lvl8pPr>
          </a:lstStyle>
          <a:p>
            <a:pPr lvl="0"/>
            <a:r>
              <a:rPr lang="en-US"/>
              <a:t>Click icon to add chart</a:t>
            </a:r>
            <a:endParaRPr lang="en-US" dirty="0"/>
          </a:p>
        </p:txBody>
      </p:sp>
      <p:sp>
        <p:nvSpPr>
          <p:cNvPr id="7" name="TextBox 6">
            <a:extLst>
              <a:ext uri="{FF2B5EF4-FFF2-40B4-BE49-F238E27FC236}">
                <a16:creationId xmlns:a16="http://schemas.microsoft.com/office/drawing/2014/main" id="{E3F37239-FB4B-5C44-A873-16D490EBF0F3}"/>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1" name="Straight Connector 10">
            <a:extLst>
              <a:ext uri="{FF2B5EF4-FFF2-40B4-BE49-F238E27FC236}">
                <a16:creationId xmlns:a16="http://schemas.microsoft.com/office/drawing/2014/main" id="{F6F3EF4E-CE7F-7C4A-9A9E-38ECE4B4B6C5}"/>
              </a:ext>
            </a:extLst>
          </p:cNvPr>
          <p:cNvCxnSpPr>
            <a:cxnSpLocks/>
          </p:cNvCxnSpPr>
          <p:nvPr/>
        </p:nvCxnSpPr>
        <p:spPr>
          <a:xfrm>
            <a:off x="376992" y="6402669"/>
            <a:ext cx="11438021"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974A152-1460-78E4-1BA3-90CD993BC0D2}"/>
              </a:ext>
            </a:extLst>
          </p:cNvPr>
          <p:cNvSpPr>
            <a:spLocks noGrp="1"/>
          </p:cNvSpPr>
          <p:nvPr>
            <p:ph type="sldNum" sz="quarter" idx="4"/>
          </p:nvPr>
        </p:nvSpPr>
        <p:spPr>
          <a:xfrm>
            <a:off x="913892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3" name="Title Placeholder 1">
            <a:extLst>
              <a:ext uri="{FF2B5EF4-FFF2-40B4-BE49-F238E27FC236}">
                <a16:creationId xmlns:a16="http://schemas.microsoft.com/office/drawing/2014/main" id="{36695F19-DDB3-1A36-D930-C353A3DDE123}"/>
              </a:ext>
            </a:extLst>
          </p:cNvPr>
          <p:cNvSpPr>
            <a:spLocks noGrp="1"/>
          </p:cNvSpPr>
          <p:nvPr>
            <p:ph type="title" hasCustomPrompt="1"/>
          </p:nvPr>
        </p:nvSpPr>
        <p:spPr>
          <a:xfrm>
            <a:off x="838200" y="650240"/>
            <a:ext cx="10515600" cy="799464"/>
          </a:xfrm>
          <a:prstGeom prst="rect">
            <a:avLst/>
          </a:prstGeom>
        </p:spPr>
        <p:txBody>
          <a:bodyPr vert="horz" lIns="91440" tIns="45720" rIns="91440" bIns="45720" rtlCol="0" anchor="t">
            <a:normAutofit/>
          </a:bodyPr>
          <a:lstStyle>
            <a:lvl1pPr algn="l">
              <a:defRPr sz="2600"/>
            </a:lvl1pPr>
          </a:lstStyle>
          <a:p>
            <a:r>
              <a:rPr lang="en-US" dirty="0"/>
              <a:t>Click to add title</a:t>
            </a:r>
          </a:p>
        </p:txBody>
      </p:sp>
    </p:spTree>
    <p:extLst>
      <p:ext uri="{BB962C8B-B14F-4D97-AF65-F5344CB8AC3E}">
        <p14:creationId xmlns:p14="http://schemas.microsoft.com/office/powerpoint/2010/main" val="1653022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6 Two Column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3F37239-FB4B-5C44-A873-16D490EBF0F3}"/>
              </a:ext>
            </a:extLst>
          </p:cNvPr>
          <p:cNvSpPr txBox="1"/>
          <p:nvPr/>
        </p:nvSpPr>
        <p:spPr>
          <a:xfrm>
            <a:off x="376989" y="6478804"/>
            <a:ext cx="10515600" cy="230832"/>
          </a:xfrm>
          <a:prstGeom prst="rect">
            <a:avLst/>
          </a:prstGeom>
          <a:noFill/>
        </p:spPr>
        <p:txBody>
          <a:bodyPr wrap="square" lIns="0"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US" sz="900" b="1" i="0" dirty="0">
                <a:solidFill>
                  <a:srgbClr val="C9AC68"/>
                </a:solidFill>
                <a:latin typeface="Poppins SemiBold" pitchFamily="2" charset="77"/>
                <a:cs typeface="Poppins SemiBold" pitchFamily="2" charset="77"/>
              </a:rPr>
              <a:t>OFFICE OF STRATEGIC CONSULTING</a:t>
            </a:r>
          </a:p>
        </p:txBody>
      </p:sp>
      <p:cxnSp>
        <p:nvCxnSpPr>
          <p:cNvPr id="11" name="Straight Connector 10">
            <a:extLst>
              <a:ext uri="{FF2B5EF4-FFF2-40B4-BE49-F238E27FC236}">
                <a16:creationId xmlns:a16="http://schemas.microsoft.com/office/drawing/2014/main" id="{F6F3EF4E-CE7F-7C4A-9A9E-38ECE4B4B6C5}"/>
              </a:ext>
            </a:extLst>
          </p:cNvPr>
          <p:cNvCxnSpPr>
            <a:cxnSpLocks/>
          </p:cNvCxnSpPr>
          <p:nvPr/>
        </p:nvCxnSpPr>
        <p:spPr>
          <a:xfrm>
            <a:off x="376992" y="6402669"/>
            <a:ext cx="11438021" cy="0"/>
          </a:xfrm>
          <a:prstGeom prst="line">
            <a:avLst/>
          </a:prstGeom>
          <a:ln w="19050">
            <a:solidFill>
              <a:srgbClr val="C9AC68"/>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974A152-1460-78E4-1BA3-90CD993BC0D2}"/>
              </a:ext>
            </a:extLst>
          </p:cNvPr>
          <p:cNvSpPr>
            <a:spLocks noGrp="1"/>
          </p:cNvSpPr>
          <p:nvPr>
            <p:ph type="sldNum" sz="quarter" idx="4"/>
          </p:nvPr>
        </p:nvSpPr>
        <p:spPr>
          <a:xfrm>
            <a:off x="9138920" y="6478797"/>
            <a:ext cx="2743200" cy="246222"/>
          </a:xfrm>
          <a:prstGeom prst="rect">
            <a:avLst/>
          </a:prstGeom>
        </p:spPr>
        <p:txBody>
          <a:bodyPr vert="horz" lIns="91440" tIns="45720" rIns="91440" bIns="45720" rtlCol="0" anchor="ctr"/>
          <a:lstStyle>
            <a:lvl1pPr algn="r">
              <a:defRPr sz="900" b="1">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3" name="Title Placeholder 1">
            <a:extLst>
              <a:ext uri="{FF2B5EF4-FFF2-40B4-BE49-F238E27FC236}">
                <a16:creationId xmlns:a16="http://schemas.microsoft.com/office/drawing/2014/main" id="{36695F19-DDB3-1A36-D930-C353A3DDE123}"/>
              </a:ext>
            </a:extLst>
          </p:cNvPr>
          <p:cNvSpPr>
            <a:spLocks noGrp="1"/>
          </p:cNvSpPr>
          <p:nvPr>
            <p:ph type="title" hasCustomPrompt="1"/>
          </p:nvPr>
        </p:nvSpPr>
        <p:spPr>
          <a:xfrm>
            <a:off x="838200" y="650240"/>
            <a:ext cx="10515600" cy="799464"/>
          </a:xfrm>
          <a:prstGeom prst="rect">
            <a:avLst/>
          </a:prstGeom>
        </p:spPr>
        <p:txBody>
          <a:bodyPr vert="horz" lIns="91440" tIns="45720" rIns="91440" bIns="45720" rtlCol="0" anchor="t">
            <a:normAutofit/>
          </a:bodyPr>
          <a:lstStyle>
            <a:lvl1pPr algn="l">
              <a:defRPr sz="2600"/>
            </a:lvl1pPr>
          </a:lstStyle>
          <a:p>
            <a:r>
              <a:rPr lang="en-US" dirty="0"/>
              <a:t>Click to add title</a:t>
            </a:r>
          </a:p>
        </p:txBody>
      </p:sp>
      <p:sp>
        <p:nvSpPr>
          <p:cNvPr id="5" name="Text Placeholder 4">
            <a:extLst>
              <a:ext uri="{FF2B5EF4-FFF2-40B4-BE49-F238E27FC236}">
                <a16:creationId xmlns:a16="http://schemas.microsoft.com/office/drawing/2014/main" id="{17D803CE-6816-4542-A2ED-365222CFA942}"/>
              </a:ext>
            </a:extLst>
          </p:cNvPr>
          <p:cNvSpPr>
            <a:spLocks noGrp="1"/>
          </p:cNvSpPr>
          <p:nvPr>
            <p:ph type="body" sz="quarter" idx="12" hasCustomPrompt="1"/>
          </p:nvPr>
        </p:nvSpPr>
        <p:spPr>
          <a:xfrm>
            <a:off x="838200" y="1449705"/>
            <a:ext cx="4993341" cy="4676773"/>
          </a:xfrm>
          <a:prstGeom prst="rect">
            <a:avLst/>
          </a:prstGeom>
        </p:spPr>
        <p:txBody>
          <a:bodyPr>
            <a:normAutofit/>
          </a:bodyPr>
          <a:lstStyle>
            <a:lvl1pPr marL="342900" indent="-342900">
              <a:buClrTx/>
              <a:buFont typeface="Arial" panose="020B0604020202020204" pitchFamily="34" charset="0"/>
              <a:buChar char="•"/>
              <a:defRPr sz="2000"/>
            </a:lvl1pPr>
            <a:lvl3pPr marL="685800" indent="-228600">
              <a:buFont typeface="Courier New" panose="02070309020205020404" pitchFamily="49" charset="0"/>
              <a:buChar char="o"/>
              <a:defRPr sz="1600"/>
            </a:lvl3pPr>
            <a:lvl4pPr marL="914400" indent="-182880">
              <a:buFont typeface="Symbol" panose="05050102010706020507" pitchFamily="18" charset="2"/>
              <a:buChar char=""/>
              <a:defRPr/>
            </a:lvl4pPr>
            <a:lvl5pPr>
              <a:defRPr sz="1400"/>
            </a:lvl5pPr>
            <a:lvl6pPr>
              <a:defRPr sz="1300">
                <a:latin typeface="Poppins Light" panose="00000400000000000000" pitchFamily="2" charset="0"/>
                <a:cs typeface="Poppins Light" panose="00000400000000000000" pitchFamily="2" charset="0"/>
              </a:defRPr>
            </a:lvl6pPr>
            <a:lvl7pPr>
              <a:defRPr sz="1300"/>
            </a:lvl7pPr>
            <a:lvl8pPr>
              <a:defRPr sz="1300">
                <a:latin typeface="Poppins Light" panose="00000400000000000000" pitchFamily="2" charset="0"/>
                <a:cs typeface="Poppins Light" panose="00000400000000000000" pitchFamily="2" charset="0"/>
              </a:defRPr>
            </a:lvl8pPr>
          </a:lstStyle>
          <a:p>
            <a:pPr lvl="0"/>
            <a:r>
              <a:rPr lang="en-US" dirty="0"/>
              <a:t>Click to add text</a:t>
            </a:r>
          </a:p>
        </p:txBody>
      </p:sp>
      <p:sp>
        <p:nvSpPr>
          <p:cNvPr id="4" name="Text Placeholder 4">
            <a:extLst>
              <a:ext uri="{FF2B5EF4-FFF2-40B4-BE49-F238E27FC236}">
                <a16:creationId xmlns:a16="http://schemas.microsoft.com/office/drawing/2014/main" id="{83A9F8F9-64AB-5546-207E-CCACD4397636}"/>
              </a:ext>
            </a:extLst>
          </p:cNvPr>
          <p:cNvSpPr>
            <a:spLocks noGrp="1"/>
          </p:cNvSpPr>
          <p:nvPr>
            <p:ph type="body" sz="quarter" idx="13" hasCustomPrompt="1"/>
          </p:nvPr>
        </p:nvSpPr>
        <p:spPr>
          <a:xfrm>
            <a:off x="6342272" y="1449704"/>
            <a:ext cx="4993341" cy="4676773"/>
          </a:xfrm>
          <a:prstGeom prst="rect">
            <a:avLst/>
          </a:prstGeom>
        </p:spPr>
        <p:txBody>
          <a:bodyPr>
            <a:normAutofit/>
          </a:bodyPr>
          <a:lstStyle>
            <a:lvl1pPr marL="342900" indent="-342900">
              <a:buClrTx/>
              <a:buFont typeface="Arial" panose="020B0604020202020204" pitchFamily="34" charset="0"/>
              <a:buChar char="•"/>
              <a:defRPr sz="2000"/>
            </a:lvl1pPr>
            <a:lvl3pPr marL="685800" indent="-228600">
              <a:buFont typeface="Courier New" panose="02070309020205020404" pitchFamily="49" charset="0"/>
              <a:buChar char="o"/>
              <a:defRPr sz="1600"/>
            </a:lvl3pPr>
            <a:lvl4pPr marL="914400" indent="-182880">
              <a:buFont typeface="Symbol" panose="05050102010706020507" pitchFamily="18" charset="2"/>
              <a:buChar char=""/>
              <a:defRPr/>
            </a:lvl4pPr>
            <a:lvl5pPr>
              <a:defRPr sz="1400"/>
            </a:lvl5pPr>
            <a:lvl6pPr>
              <a:defRPr sz="1300">
                <a:latin typeface="Poppins Light" panose="00000400000000000000" pitchFamily="2" charset="0"/>
                <a:cs typeface="Poppins Light" panose="00000400000000000000" pitchFamily="2" charset="0"/>
              </a:defRPr>
            </a:lvl6pPr>
            <a:lvl7pPr>
              <a:defRPr sz="1300"/>
            </a:lvl7pPr>
            <a:lvl8pPr>
              <a:defRPr sz="1300">
                <a:latin typeface="Poppins Light" panose="00000400000000000000" pitchFamily="2" charset="0"/>
                <a:cs typeface="Poppins Light" panose="00000400000000000000" pitchFamily="2" charset="0"/>
              </a:defRPr>
            </a:lvl8pPr>
          </a:lstStyle>
          <a:p>
            <a:pPr lvl="0"/>
            <a:r>
              <a:rPr lang="en-US" dirty="0"/>
              <a:t>Click to add text</a:t>
            </a:r>
          </a:p>
        </p:txBody>
      </p:sp>
    </p:spTree>
    <p:extLst>
      <p:ext uri="{BB962C8B-B14F-4D97-AF65-F5344CB8AC3E}">
        <p14:creationId xmlns:p14="http://schemas.microsoft.com/office/powerpoint/2010/main" val="3472571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3E2764-0DB7-0A41-8F86-177D2B4B301B}"/>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0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sp>
        <p:nvSpPr>
          <p:cNvPr id="5" name="Footer Placeholder 4">
            <a:extLst>
              <a:ext uri="{FF2B5EF4-FFF2-40B4-BE49-F238E27FC236}">
                <a16:creationId xmlns:a16="http://schemas.microsoft.com/office/drawing/2014/main" id="{D05D5896-2798-1F41-8B74-93875A152D1E}"/>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000">
                <a:solidFill>
                  <a:schemeClr val="tx1">
                    <a:tint val="75000"/>
                  </a:schemeClr>
                </a:solidFill>
                <a:latin typeface="Poppins" panose="00000500000000000000" pitchFamily="2" charset="0"/>
                <a:cs typeface="Poppins"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B3A95660-5112-A14D-A0CD-BE0B77F79CF9}"/>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000">
                <a:solidFill>
                  <a:srgbClr val="C9AC68"/>
                </a:solidFill>
                <a:latin typeface="Poppins" pitchFamily="2" charset="77"/>
                <a:cs typeface="Poppins" pitchFamily="2" charset="77"/>
              </a:defRPr>
            </a:lvl1pPr>
          </a:lstStyle>
          <a:p>
            <a:fld id="{0CEB0294-F8F9-4515-9FEB-830951833A38}" type="slidenum">
              <a:rPr lang="en-US" smtClean="0"/>
              <a:pPr/>
              <a:t>‹#›</a:t>
            </a:fld>
            <a:endParaRPr lang="en-US" dirty="0"/>
          </a:p>
        </p:txBody>
      </p:sp>
      <p:sp>
        <p:nvSpPr>
          <p:cNvPr id="9" name="Title Placeholder 1">
            <a:extLst>
              <a:ext uri="{FF2B5EF4-FFF2-40B4-BE49-F238E27FC236}">
                <a16:creationId xmlns:a16="http://schemas.microsoft.com/office/drawing/2014/main" id="{EDDE455D-E4D8-528A-2CFA-68761DB058DF}"/>
              </a:ext>
            </a:extLst>
          </p:cNvPr>
          <p:cNvSpPr>
            <a:spLocks noGrp="1"/>
          </p:cNvSpPr>
          <p:nvPr>
            <p:ph type="title"/>
          </p:nvPr>
        </p:nvSpPr>
        <p:spPr>
          <a:xfrm>
            <a:off x="838200" y="650240"/>
            <a:ext cx="10515600" cy="799464"/>
          </a:xfrm>
          <a:prstGeom prst="rect">
            <a:avLst/>
          </a:prstGeom>
        </p:spPr>
        <p:txBody>
          <a:bodyPr vert="horz" lIns="91440" tIns="45720" rIns="91440" bIns="45720" rtlCol="0" anchor="t">
            <a:normAutofit/>
          </a:bodyPr>
          <a:lstStyle/>
          <a:p>
            <a:r>
              <a:rPr lang="en-US"/>
              <a:t>Click to edit Master title style</a:t>
            </a:r>
            <a:endParaRPr lang="en-US" dirty="0"/>
          </a:p>
        </p:txBody>
      </p:sp>
    </p:spTree>
    <p:extLst>
      <p:ext uri="{BB962C8B-B14F-4D97-AF65-F5344CB8AC3E}">
        <p14:creationId xmlns:p14="http://schemas.microsoft.com/office/powerpoint/2010/main" val="3592178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3" r:id="rId9"/>
    <p:sldLayoutId id="2147483684" r:id="rId10"/>
    <p:sldLayoutId id="2147483687" r:id="rId11"/>
    <p:sldLayoutId id="2147483688" r:id="rId12"/>
  </p:sldLayoutIdLst>
  <p:hf hdr="0" ftr="0" dt="0"/>
  <p:txStyles>
    <p:titleStyle>
      <a:lvl1pPr algn="l" defTabSz="685766" rtl="0" eaLnBrk="1" latinLnBrk="0" hangingPunct="1">
        <a:lnSpc>
          <a:spcPct val="90000"/>
        </a:lnSpc>
        <a:spcBef>
          <a:spcPct val="0"/>
        </a:spcBef>
        <a:buNone/>
        <a:defRPr sz="2600" b="0" i="0" kern="1200">
          <a:solidFill>
            <a:srgbClr val="7297A9"/>
          </a:solidFill>
          <a:latin typeface="Poppins Light" pitchFamily="2" charset="77"/>
          <a:ea typeface="+mj-ea"/>
          <a:cs typeface="Poppins Light" pitchFamily="2" charset="77"/>
        </a:defRPr>
      </a:lvl1pPr>
    </p:titleStyle>
    <p:bodyStyle>
      <a:lvl1pPr marL="388620" indent="-342900" algn="l" defTabSz="685766" rtl="0" eaLnBrk="1" latinLnBrk="0" hangingPunct="1">
        <a:lnSpc>
          <a:spcPts val="2250"/>
        </a:lnSpc>
        <a:spcBef>
          <a:spcPts val="75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742950" marR="0" indent="-285750" algn="l" defTabSz="685766" rtl="0" eaLnBrk="1" fontAlgn="auto" latinLnBrk="0" hangingPunct="1">
        <a:lnSpc>
          <a:spcPts val="2250"/>
        </a:lnSpc>
        <a:spcBef>
          <a:spcPts val="375"/>
        </a:spcBef>
        <a:spcAft>
          <a:spcPts val="0"/>
        </a:spcAft>
        <a:buClrTx/>
        <a:buSzTx/>
        <a:buFont typeface="Arial" panose="020B0604020202020204" pitchFamily="34" charset="0"/>
        <a:buChar char="•"/>
        <a:tabLst/>
        <a:defRPr sz="1800" b="0" i="0" kern="1200">
          <a:solidFill>
            <a:schemeClr val="tx1"/>
          </a:solidFill>
          <a:latin typeface="Poppins Light" pitchFamily="2" charset="77"/>
          <a:ea typeface="+mn-ea"/>
          <a:cs typeface="Poppins Light" pitchFamily="2" charset="77"/>
        </a:defRPr>
      </a:lvl2pPr>
      <a:lvl3pPr marL="685800" indent="-228600" algn="l" defTabSz="685766" rtl="0" eaLnBrk="1" latinLnBrk="0" hangingPunct="1">
        <a:lnSpc>
          <a:spcPts val="225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914400" indent="-182880" algn="l" defTabSz="685766" rtl="0" eaLnBrk="1" latinLnBrk="0" hangingPunct="1">
        <a:lnSpc>
          <a:spcPts val="2250"/>
        </a:lnSpc>
        <a:spcBef>
          <a:spcPts val="375"/>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4pPr>
      <a:lvl5pPr marL="685800" indent="-228600" algn="l" defTabSz="685766" rtl="0" eaLnBrk="1" latinLnBrk="0" hangingPunct="1">
        <a:lnSpc>
          <a:spcPts val="225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5pPr>
      <a:lvl6pPr marL="1143000" indent="-228600" algn="l" defTabSz="685766"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6pPr>
      <a:lvl7pPr marL="1600200" indent="-182880"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Poppins Light" panose="00000400000000000000" pitchFamily="2" charset="0"/>
          <a:ea typeface="+mn-ea"/>
          <a:cs typeface="Poppins Light" panose="00000400000000000000" pitchFamily="2" charset="0"/>
        </a:defRPr>
      </a:lvl7pPr>
      <a:lvl8pPr marL="160020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1542981" indent="-171450"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16/j.riob.2010.09.001" TargetMode="External"/><Relationship Id="rId3" Type="http://schemas.openxmlformats.org/officeDocument/2006/relationships/hyperlink" Target="https://doi.org/10.1038/ncomms10996" TargetMode="External"/><Relationship Id="rId7" Type="http://schemas.openxmlformats.org/officeDocument/2006/relationships/hyperlink" Target="https://www.researchgate.net/publication/7014223_The_Meaning_Maintenance_Model_On_the_Coherence_of_Social_Motivation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researchgate.net/publication/283876413_Body-subject_time-space_routines_and_place-ballets" TargetMode="External"/><Relationship Id="rId5" Type="http://schemas.openxmlformats.org/officeDocument/2006/relationships/hyperlink" Target="https://doi.org/10.1037/0033-2909.117.3.497" TargetMode="External"/><Relationship Id="rId4" Type="http://schemas.openxmlformats.org/officeDocument/2006/relationships/hyperlink" Target="https://psycnet.apa.org/doi/10.1037/rev0000033" TargetMode="External"/><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strategicconsulting.wisc.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strategicconsulting.wisc.edu/"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hyperlink" Target="mailto:jennifer.erickson@wisc.edu" TargetMode="External"/><Relationship Id="rId4" Type="http://schemas.openxmlformats.org/officeDocument/2006/relationships/hyperlink" Target="mailto:John.graves@wisc.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showcase.wisc.edu/"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0.sv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8.svg"/><Relationship Id="rId5" Type="http://schemas.openxmlformats.org/officeDocument/2006/relationships/tags" Target="../tags/tag6.xml"/><Relationship Id="rId1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tags" Target="../tags/tag5.xml"/><Relationship Id="rId9" Type="http://schemas.openxmlformats.org/officeDocument/2006/relationships/notesSlide" Target="../notesSlides/notesSlide4.xm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4EDC7-0AA9-44B0-81E9-DC18DE49ACA2}"/>
              </a:ext>
            </a:extLst>
          </p:cNvPr>
          <p:cNvSpPr>
            <a:spLocks noGrp="1"/>
          </p:cNvSpPr>
          <p:nvPr>
            <p:ph type="body" sz="quarter" idx="10"/>
          </p:nvPr>
        </p:nvSpPr>
        <p:spPr>
          <a:xfrm>
            <a:off x="861658" y="915467"/>
            <a:ext cx="2381250" cy="709049"/>
          </a:xfrm>
        </p:spPr>
        <p:txBody>
          <a:bodyPr>
            <a:normAutofit/>
          </a:bodyPr>
          <a:lstStyle/>
          <a:p>
            <a:br>
              <a:rPr lang="en-US" dirty="0"/>
            </a:br>
            <a:r>
              <a:rPr lang="en-US" dirty="0"/>
              <a:t>November 7, 2024</a:t>
            </a:r>
          </a:p>
        </p:txBody>
      </p:sp>
      <p:sp>
        <p:nvSpPr>
          <p:cNvPr id="3" name="Text Placeholder 2">
            <a:extLst>
              <a:ext uri="{FF2B5EF4-FFF2-40B4-BE49-F238E27FC236}">
                <a16:creationId xmlns:a16="http://schemas.microsoft.com/office/drawing/2014/main" id="{29FA51FF-E070-4539-8693-FF10EE02E060}"/>
              </a:ext>
            </a:extLst>
          </p:cNvPr>
          <p:cNvSpPr>
            <a:spLocks noGrp="1"/>
          </p:cNvSpPr>
          <p:nvPr>
            <p:ph type="body" sz="quarter" idx="11"/>
          </p:nvPr>
        </p:nvSpPr>
        <p:spPr>
          <a:xfrm>
            <a:off x="861658" y="1762424"/>
            <a:ext cx="7487740" cy="709048"/>
          </a:xfrm>
        </p:spPr>
        <p:txBody>
          <a:bodyPr/>
          <a:lstStyle/>
          <a:p>
            <a:r>
              <a:rPr lang="en-US" dirty="0"/>
              <a:t>Thriving Through Transitions</a:t>
            </a:r>
          </a:p>
        </p:txBody>
      </p:sp>
      <p:sp>
        <p:nvSpPr>
          <p:cNvPr id="4" name="Text Placeholder 3">
            <a:extLst>
              <a:ext uri="{FF2B5EF4-FFF2-40B4-BE49-F238E27FC236}">
                <a16:creationId xmlns:a16="http://schemas.microsoft.com/office/drawing/2014/main" id="{D2170FF4-BE84-4071-909A-361D9E208D15}"/>
              </a:ext>
            </a:extLst>
          </p:cNvPr>
          <p:cNvSpPr>
            <a:spLocks noGrp="1"/>
          </p:cNvSpPr>
          <p:nvPr>
            <p:ph type="body" sz="quarter" idx="12"/>
          </p:nvPr>
        </p:nvSpPr>
        <p:spPr>
          <a:xfrm>
            <a:off x="1238051" y="3539572"/>
            <a:ext cx="6734954" cy="709048"/>
          </a:xfrm>
        </p:spPr>
        <p:txBody>
          <a:bodyPr>
            <a:normAutofit fontScale="25000" lnSpcReduction="20000"/>
          </a:bodyPr>
          <a:lstStyle/>
          <a:p>
            <a:r>
              <a:rPr lang="en-US" sz="6400" dirty="0"/>
              <a:t>Jen Erickson, Capacity Building Lead</a:t>
            </a:r>
            <a:br>
              <a:rPr lang="en-US" sz="6400" dirty="0"/>
            </a:br>
            <a:r>
              <a:rPr lang="en-US" sz="6400" dirty="0"/>
              <a:t>John Graves, Associate Consultant</a:t>
            </a:r>
            <a:br>
              <a:rPr lang="en-US" dirty="0"/>
            </a:br>
            <a:endParaRPr lang="en-US" dirty="0"/>
          </a:p>
        </p:txBody>
      </p:sp>
      <p:sp>
        <p:nvSpPr>
          <p:cNvPr id="5" name="Text Placeholder 2">
            <a:extLst>
              <a:ext uri="{FF2B5EF4-FFF2-40B4-BE49-F238E27FC236}">
                <a16:creationId xmlns:a16="http://schemas.microsoft.com/office/drawing/2014/main" id="{4BC3DB72-AEC3-4339-7ADA-36E4E1EB046F}"/>
              </a:ext>
            </a:extLst>
          </p:cNvPr>
          <p:cNvSpPr txBox="1">
            <a:spLocks/>
          </p:cNvSpPr>
          <p:nvPr/>
        </p:nvSpPr>
        <p:spPr>
          <a:xfrm>
            <a:off x="941171" y="2471472"/>
            <a:ext cx="7328714" cy="846957"/>
          </a:xfrm>
          <a:prstGeom prst="rect">
            <a:avLst/>
          </a:prstGeom>
        </p:spPr>
        <p:txBody>
          <a:bodyPr>
            <a:noAutofit/>
          </a:bodyPr>
          <a:lstStyle>
            <a:lvl1pPr marL="0" indent="0" algn="l" defTabSz="685766" rtl="0" eaLnBrk="1" latinLnBrk="0" hangingPunct="1">
              <a:lnSpc>
                <a:spcPct val="100000"/>
              </a:lnSpc>
              <a:spcBef>
                <a:spcPts val="750"/>
              </a:spcBef>
              <a:buFontTx/>
              <a:buNone/>
              <a:defRPr sz="3600" b="0" i="0" kern="1200">
                <a:solidFill>
                  <a:schemeClr val="bg1"/>
                </a:solidFill>
                <a:latin typeface="Poppins ExtraLight" pitchFamily="2" charset="77"/>
                <a:ea typeface="+mn-ea"/>
                <a:cs typeface="Poppins ExtraLight" pitchFamily="2" charset="77"/>
              </a:defRPr>
            </a:lvl1pPr>
            <a:lvl2pPr marL="742950" marR="0" indent="-285750" algn="l" defTabSz="685766" rtl="0" eaLnBrk="1" fontAlgn="auto" latinLnBrk="0" hangingPunct="1">
              <a:lnSpc>
                <a:spcPts val="2250"/>
              </a:lnSpc>
              <a:spcBef>
                <a:spcPts val="375"/>
              </a:spcBef>
              <a:spcAft>
                <a:spcPts val="0"/>
              </a:spcAft>
              <a:buClrTx/>
              <a:buSzTx/>
              <a:buFont typeface="Arial" panose="020B0604020202020204" pitchFamily="34" charset="0"/>
              <a:buChar char="•"/>
              <a:tabLst/>
              <a:defRPr sz="1800" b="0" i="0" kern="1200">
                <a:solidFill>
                  <a:schemeClr val="tx1"/>
                </a:solidFill>
                <a:latin typeface="Poppins Light" pitchFamily="2" charset="77"/>
                <a:ea typeface="+mn-ea"/>
                <a:cs typeface="Poppins Light" pitchFamily="2" charset="77"/>
              </a:defRPr>
            </a:lvl2pPr>
            <a:lvl3pPr marL="685800" indent="-228600" algn="l" defTabSz="685766" rtl="0" eaLnBrk="1" latinLnBrk="0" hangingPunct="1">
              <a:lnSpc>
                <a:spcPts val="225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914400" indent="-182880" algn="l" defTabSz="685766" rtl="0" eaLnBrk="1" latinLnBrk="0" hangingPunct="1">
              <a:lnSpc>
                <a:spcPts val="2250"/>
              </a:lnSpc>
              <a:spcBef>
                <a:spcPts val="375"/>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4pPr>
            <a:lvl5pPr marL="685800" indent="-228600" algn="l" defTabSz="685766" rtl="0" eaLnBrk="1" latinLnBrk="0" hangingPunct="1">
              <a:lnSpc>
                <a:spcPts val="225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5pPr>
            <a:lvl6pPr marL="1143000" indent="-228600" algn="l" defTabSz="685766"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6pPr>
            <a:lvl7pPr marL="1600200" indent="-182880"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Poppins Light" panose="00000400000000000000" pitchFamily="2" charset="0"/>
                <a:ea typeface="+mn-ea"/>
                <a:cs typeface="Poppins Light" panose="00000400000000000000" pitchFamily="2" charset="0"/>
              </a:defRPr>
            </a:lvl7pPr>
            <a:lvl8pPr marL="160020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1542981" indent="-171450"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9pPr>
          </a:lstStyle>
          <a:p>
            <a:r>
              <a:rPr lang="en-US" sz="2400" i="1" dirty="0"/>
              <a:t>Understanding personal dynamics of organizational change</a:t>
            </a:r>
          </a:p>
        </p:txBody>
      </p:sp>
    </p:spTree>
    <p:extLst>
      <p:ext uri="{BB962C8B-B14F-4D97-AF65-F5344CB8AC3E}">
        <p14:creationId xmlns:p14="http://schemas.microsoft.com/office/powerpoint/2010/main" val="103750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2BB5-6468-9793-074D-56AD9BFFF201}"/>
              </a:ext>
            </a:extLst>
          </p:cNvPr>
          <p:cNvSpPr>
            <a:spLocks noGrp="1"/>
          </p:cNvSpPr>
          <p:nvPr>
            <p:ph type="title"/>
          </p:nvPr>
        </p:nvSpPr>
        <p:spPr>
          <a:xfrm>
            <a:off x="173756" y="664942"/>
            <a:ext cx="10515600" cy="799464"/>
          </a:xfrm>
        </p:spPr>
        <p:txBody>
          <a:bodyPr/>
          <a:lstStyle/>
          <a:p>
            <a:r>
              <a:rPr lang="en-US" dirty="0"/>
              <a:t>Change is a process.</a:t>
            </a:r>
          </a:p>
        </p:txBody>
      </p:sp>
      <p:grpSp>
        <p:nvGrpSpPr>
          <p:cNvPr id="2" name="Group 1">
            <a:extLst>
              <a:ext uri="{FF2B5EF4-FFF2-40B4-BE49-F238E27FC236}">
                <a16:creationId xmlns:a16="http://schemas.microsoft.com/office/drawing/2014/main" id="{5FBDF58A-2084-C222-67AC-7FD9BFB33899}"/>
              </a:ext>
            </a:extLst>
          </p:cNvPr>
          <p:cNvGrpSpPr/>
          <p:nvPr/>
        </p:nvGrpSpPr>
        <p:grpSpPr>
          <a:xfrm>
            <a:off x="374754" y="1819035"/>
            <a:ext cx="10052815" cy="3888523"/>
            <a:chOff x="437109" y="1485914"/>
            <a:chExt cx="9529493" cy="3391374"/>
          </a:xfrm>
        </p:grpSpPr>
        <p:sp>
          <p:nvSpPr>
            <p:cNvPr id="10" name="TextBox 9">
              <a:extLst>
                <a:ext uri="{FF2B5EF4-FFF2-40B4-BE49-F238E27FC236}">
                  <a16:creationId xmlns:a16="http://schemas.microsoft.com/office/drawing/2014/main" id="{560CD212-DF52-0A35-5ED3-DE39EDD28C6E}"/>
                </a:ext>
              </a:extLst>
            </p:cNvPr>
            <p:cNvSpPr txBox="1"/>
            <p:nvPr/>
          </p:nvSpPr>
          <p:spPr>
            <a:xfrm>
              <a:off x="437109" y="4530689"/>
              <a:ext cx="2332690" cy="338554"/>
            </a:xfrm>
            <a:prstGeom prst="rect">
              <a:avLst/>
            </a:prstGeom>
            <a:noFill/>
          </p:spPr>
          <p:txBody>
            <a:bodyPr wrap="none" rtlCol="0">
              <a:spAutoFit/>
            </a:bodyPr>
            <a:lstStyle/>
            <a:p>
              <a:r>
                <a:rPr lang="en-US" sz="1600" dirty="0">
                  <a:latin typeface="Poppins Medium" pitchFamily="2" charset="77"/>
                  <a:cs typeface="Poppins Medium" pitchFamily="2" charset="77"/>
                </a:rPr>
                <a:t>Where you are today</a:t>
              </a:r>
            </a:p>
          </p:txBody>
        </p:sp>
        <p:sp>
          <p:nvSpPr>
            <p:cNvPr id="11" name="TextBox 10">
              <a:extLst>
                <a:ext uri="{FF2B5EF4-FFF2-40B4-BE49-F238E27FC236}">
                  <a16:creationId xmlns:a16="http://schemas.microsoft.com/office/drawing/2014/main" id="{CBA39A75-EF65-7EB9-690E-9F50C93508D2}"/>
                </a:ext>
              </a:extLst>
            </p:cNvPr>
            <p:cNvSpPr txBox="1"/>
            <p:nvPr/>
          </p:nvSpPr>
          <p:spPr>
            <a:xfrm>
              <a:off x="7536128" y="4538734"/>
              <a:ext cx="2430474" cy="338554"/>
            </a:xfrm>
            <a:prstGeom prst="rect">
              <a:avLst/>
            </a:prstGeom>
            <a:noFill/>
          </p:spPr>
          <p:txBody>
            <a:bodyPr wrap="none" rtlCol="0">
              <a:spAutoFit/>
            </a:bodyPr>
            <a:lstStyle/>
            <a:p>
              <a:r>
                <a:rPr lang="en-US" sz="1600" dirty="0">
                  <a:latin typeface="Poppins Medium" pitchFamily="2" charset="77"/>
                  <a:cs typeface="Poppins Medium" pitchFamily="2" charset="77"/>
                </a:rPr>
                <a:t>Where you want to be</a:t>
              </a:r>
            </a:p>
          </p:txBody>
        </p:sp>
        <p:sp>
          <p:nvSpPr>
            <p:cNvPr id="13" name="TextBox 12">
              <a:extLst>
                <a:ext uri="{FF2B5EF4-FFF2-40B4-BE49-F238E27FC236}">
                  <a16:creationId xmlns:a16="http://schemas.microsoft.com/office/drawing/2014/main" id="{782E4501-C106-B02D-012D-76FE07C82CE0}"/>
                </a:ext>
              </a:extLst>
            </p:cNvPr>
            <p:cNvSpPr txBox="1"/>
            <p:nvPr/>
          </p:nvSpPr>
          <p:spPr>
            <a:xfrm>
              <a:off x="4536247" y="4530689"/>
              <a:ext cx="694421" cy="338554"/>
            </a:xfrm>
            <a:prstGeom prst="rect">
              <a:avLst/>
            </a:prstGeom>
            <a:noFill/>
          </p:spPr>
          <p:txBody>
            <a:bodyPr wrap="none" rtlCol="0">
              <a:spAutoFit/>
            </a:bodyPr>
            <a:lstStyle/>
            <a:p>
              <a:r>
                <a:rPr lang="en-US" sz="1600" dirty="0">
                  <a:latin typeface="Poppins Medium" pitchFamily="2" charset="77"/>
                  <a:cs typeface="Poppins Medium" pitchFamily="2" charset="77"/>
                </a:rPr>
                <a:t>Time</a:t>
              </a:r>
            </a:p>
          </p:txBody>
        </p:sp>
        <p:cxnSp>
          <p:nvCxnSpPr>
            <p:cNvPr id="14" name="Straight Arrow Connector 13">
              <a:extLst>
                <a:ext uri="{FF2B5EF4-FFF2-40B4-BE49-F238E27FC236}">
                  <a16:creationId xmlns:a16="http://schemas.microsoft.com/office/drawing/2014/main" id="{80774778-7171-8C26-4EBE-6152A0A92306}"/>
                </a:ext>
              </a:extLst>
            </p:cNvPr>
            <p:cNvCxnSpPr>
              <a:cxnSpLocks/>
            </p:cNvCxnSpPr>
            <p:nvPr/>
          </p:nvCxnSpPr>
          <p:spPr>
            <a:xfrm flipV="1">
              <a:off x="6001148" y="4710934"/>
              <a:ext cx="1260550" cy="1207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8B70B74-1588-344E-ADC2-6937BF7933BD}"/>
                </a:ext>
              </a:extLst>
            </p:cNvPr>
            <p:cNvGrpSpPr/>
            <p:nvPr/>
          </p:nvGrpSpPr>
          <p:grpSpPr>
            <a:xfrm>
              <a:off x="793230" y="1485914"/>
              <a:ext cx="8606308" cy="2632918"/>
              <a:chOff x="568324" y="2044687"/>
              <a:chExt cx="9290048" cy="2819400"/>
            </a:xfrm>
          </p:grpSpPr>
          <p:sp>
            <p:nvSpPr>
              <p:cNvPr id="23" name="Isosceles Triangle 1">
                <a:extLst>
                  <a:ext uri="{FF2B5EF4-FFF2-40B4-BE49-F238E27FC236}">
                    <a16:creationId xmlns:a16="http://schemas.microsoft.com/office/drawing/2014/main" id="{BC04418F-908D-EE94-421D-5B2683C6DF05}"/>
                  </a:ext>
                </a:extLst>
              </p:cNvPr>
              <p:cNvSpPr/>
              <p:nvPr/>
            </p:nvSpPr>
            <p:spPr>
              <a:xfrm>
                <a:off x="3474449" y="2310810"/>
                <a:ext cx="2667000" cy="2514600"/>
              </a:xfrm>
              <a:prstGeom prst="triangle">
                <a:avLst/>
              </a:prstGeom>
              <a:solidFill>
                <a:srgbClr val="CD1543"/>
              </a:solidFill>
              <a:ln w="12700" cap="flat" cmpd="sng" algn="ctr">
                <a:solidFill>
                  <a:srgbClr val="CD1543">
                    <a:shade val="50000"/>
                  </a:srgbClr>
                </a:solidFill>
                <a:prstDash val="solid"/>
                <a:miter lim="800000"/>
              </a:ln>
              <a:effectLst/>
            </p:spPr>
            <p:txBody>
              <a:bodyPr rtlCol="0" anchor="ctr"/>
              <a:lstStyle/>
              <a:p>
                <a:pPr algn="ctr">
                  <a:defRPr/>
                </a:pPr>
                <a:endParaRPr lang="en-US" sz="2000" b="1" kern="0" dirty="0">
                  <a:solidFill>
                    <a:srgbClr val="000000"/>
                  </a:solidFill>
                  <a:latin typeface="Calibri" panose="020F0502020204030204"/>
                </a:endParaRPr>
              </a:p>
            </p:txBody>
          </p:sp>
          <p:sp>
            <p:nvSpPr>
              <p:cNvPr id="24" name="Pentagon 2">
                <a:extLst>
                  <a:ext uri="{FF2B5EF4-FFF2-40B4-BE49-F238E27FC236}">
                    <a16:creationId xmlns:a16="http://schemas.microsoft.com/office/drawing/2014/main" id="{F8E59A4D-1D29-78DC-E7C4-347FFC20972A}"/>
                  </a:ext>
                </a:extLst>
              </p:cNvPr>
              <p:cNvSpPr/>
              <p:nvPr/>
            </p:nvSpPr>
            <p:spPr>
              <a:xfrm>
                <a:off x="6980235" y="2044687"/>
                <a:ext cx="2878137" cy="2819400"/>
              </a:xfrm>
              <a:prstGeom prst="pentagon">
                <a:avLst/>
              </a:prstGeom>
              <a:solidFill>
                <a:srgbClr val="F3E2BD">
                  <a:lumMod val="75000"/>
                </a:srgbClr>
              </a:solidFill>
              <a:ln w="12700" cap="flat" cmpd="sng" algn="ctr">
                <a:solidFill>
                  <a:srgbClr val="FFFFFF"/>
                </a:solidFill>
                <a:prstDash val="solid"/>
                <a:miter lim="800000"/>
              </a:ln>
              <a:effectLst/>
            </p:spPr>
            <p:txBody>
              <a:bodyPr rtlCol="0" anchor="ctr"/>
              <a:lstStyle/>
              <a:p>
                <a:pPr algn="ctr">
                  <a:defRPr/>
                </a:pPr>
                <a:r>
                  <a:rPr lang="en-US" b="1" kern="0" dirty="0">
                    <a:solidFill>
                      <a:srgbClr val="000000"/>
                    </a:solidFill>
                    <a:latin typeface="Poppins SemiBold" pitchFamily="2" charset="77"/>
                    <a:cs typeface="Poppins SemiBold" pitchFamily="2" charset="77"/>
                  </a:rPr>
                  <a:t>Desired</a:t>
                </a:r>
              </a:p>
              <a:p>
                <a:pPr algn="ctr">
                  <a:defRPr/>
                </a:pPr>
                <a:r>
                  <a:rPr lang="en-US" b="1" kern="0" dirty="0">
                    <a:solidFill>
                      <a:srgbClr val="000000"/>
                    </a:solidFill>
                    <a:latin typeface="Poppins SemiBold" pitchFamily="2" charset="77"/>
                    <a:cs typeface="Poppins SemiBold" pitchFamily="2" charset="77"/>
                  </a:rPr>
                  <a:t>State</a:t>
                </a:r>
              </a:p>
            </p:txBody>
          </p:sp>
          <p:sp>
            <p:nvSpPr>
              <p:cNvPr id="25" name="Rectangle: Rounded Corners 6">
                <a:extLst>
                  <a:ext uri="{FF2B5EF4-FFF2-40B4-BE49-F238E27FC236}">
                    <a16:creationId xmlns:a16="http://schemas.microsoft.com/office/drawing/2014/main" id="{3BD60ACE-451F-E3C3-BE20-7C0557254DED}"/>
                  </a:ext>
                </a:extLst>
              </p:cNvPr>
              <p:cNvSpPr/>
              <p:nvPr/>
            </p:nvSpPr>
            <p:spPr>
              <a:xfrm>
                <a:off x="568324" y="2349487"/>
                <a:ext cx="2133600" cy="2475923"/>
              </a:xfrm>
              <a:prstGeom prst="roundRect">
                <a:avLst/>
              </a:prstGeom>
              <a:solidFill>
                <a:srgbClr val="8A8C8E"/>
              </a:solidFill>
              <a:ln w="12700" cap="flat" cmpd="sng" algn="ctr">
                <a:solidFill>
                  <a:srgbClr val="FFFFFF"/>
                </a:solidFill>
                <a:prstDash val="solid"/>
                <a:miter lim="800000"/>
              </a:ln>
              <a:effectLst/>
            </p:spPr>
            <p:txBody>
              <a:bodyPr rtlCol="0" anchor="ctr"/>
              <a:lstStyle/>
              <a:p>
                <a:pPr algn="ctr">
                  <a:defRPr/>
                </a:pPr>
                <a:r>
                  <a:rPr lang="en-US" b="1" kern="0" dirty="0">
                    <a:solidFill>
                      <a:srgbClr val="000000"/>
                    </a:solidFill>
                    <a:latin typeface="Poppins SemiBold" pitchFamily="2" charset="77"/>
                    <a:cs typeface="Poppins SemiBold" pitchFamily="2" charset="77"/>
                  </a:rPr>
                  <a:t>Present </a:t>
                </a:r>
              </a:p>
              <a:p>
                <a:pPr algn="ctr">
                  <a:defRPr/>
                </a:pPr>
                <a:r>
                  <a:rPr lang="en-US" b="1" kern="0" dirty="0">
                    <a:solidFill>
                      <a:srgbClr val="000000"/>
                    </a:solidFill>
                    <a:latin typeface="Poppins SemiBold" pitchFamily="2" charset="77"/>
                    <a:cs typeface="Poppins SemiBold" pitchFamily="2" charset="77"/>
                  </a:rPr>
                  <a:t>State</a:t>
                </a:r>
              </a:p>
            </p:txBody>
          </p:sp>
          <p:sp>
            <p:nvSpPr>
              <p:cNvPr id="26" name="Arrow: Right 7">
                <a:extLst>
                  <a:ext uri="{FF2B5EF4-FFF2-40B4-BE49-F238E27FC236}">
                    <a16:creationId xmlns:a16="http://schemas.microsoft.com/office/drawing/2014/main" id="{15A19A2E-E3A9-E6DB-603A-476DAF94C216}"/>
                  </a:ext>
                </a:extLst>
              </p:cNvPr>
              <p:cNvSpPr/>
              <p:nvPr/>
            </p:nvSpPr>
            <p:spPr>
              <a:xfrm>
                <a:off x="3003548" y="3454387"/>
                <a:ext cx="685800" cy="381577"/>
              </a:xfrm>
              <a:prstGeom prst="rightArrow">
                <a:avLst/>
              </a:prstGeom>
              <a:solidFill>
                <a:srgbClr val="CD1543">
                  <a:lumMod val="75000"/>
                </a:srgbClr>
              </a:solidFill>
              <a:ln w="12700" cap="flat" cmpd="sng" algn="ctr">
                <a:solidFill>
                  <a:srgbClr val="CD1543">
                    <a:shade val="50000"/>
                  </a:srgbClr>
                </a:solid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sp>
            <p:nvSpPr>
              <p:cNvPr id="27" name="Arrow: Right 8">
                <a:extLst>
                  <a:ext uri="{FF2B5EF4-FFF2-40B4-BE49-F238E27FC236}">
                    <a16:creationId xmlns:a16="http://schemas.microsoft.com/office/drawing/2014/main" id="{0613E930-604A-BDB1-7EEA-717F66A56B6C}"/>
                  </a:ext>
                </a:extLst>
              </p:cNvPr>
              <p:cNvSpPr/>
              <p:nvPr/>
            </p:nvSpPr>
            <p:spPr>
              <a:xfrm>
                <a:off x="6164640" y="3538293"/>
                <a:ext cx="685800" cy="381577"/>
              </a:xfrm>
              <a:prstGeom prst="rightArrow">
                <a:avLst/>
              </a:prstGeom>
              <a:solidFill>
                <a:srgbClr val="CD1543">
                  <a:lumMod val="75000"/>
                </a:srgbClr>
              </a:solidFill>
              <a:ln w="12700" cap="flat" cmpd="sng" algn="ctr">
                <a:solidFill>
                  <a:srgbClr val="CD1543">
                    <a:shade val="50000"/>
                  </a:srgbClr>
                </a:solidFill>
                <a:prstDash val="solid"/>
                <a:miter lim="800000"/>
              </a:ln>
              <a:effectLst/>
            </p:spPr>
            <p:txBody>
              <a:bodyPr rtlCol="0" anchor="ctr"/>
              <a:lstStyle/>
              <a:p>
                <a:pPr algn="ctr">
                  <a:defRPr/>
                </a:pPr>
                <a:endParaRPr lang="en-US" kern="0">
                  <a:solidFill>
                    <a:srgbClr val="FFFFFF"/>
                  </a:solidFill>
                  <a:latin typeface="Calibri" panose="020F0502020204030204"/>
                </a:endParaRPr>
              </a:p>
            </p:txBody>
          </p:sp>
        </p:grpSp>
        <p:sp>
          <p:nvSpPr>
            <p:cNvPr id="15" name="TextBox 14">
              <a:extLst>
                <a:ext uri="{FF2B5EF4-FFF2-40B4-BE49-F238E27FC236}">
                  <a16:creationId xmlns:a16="http://schemas.microsoft.com/office/drawing/2014/main" id="{2531DD5F-CC31-207E-F09E-20A51FE0067B}"/>
                </a:ext>
              </a:extLst>
            </p:cNvPr>
            <p:cNvSpPr txBox="1"/>
            <p:nvPr/>
          </p:nvSpPr>
          <p:spPr>
            <a:xfrm>
              <a:off x="3844437" y="3195502"/>
              <a:ext cx="1696825" cy="923330"/>
            </a:xfrm>
            <a:prstGeom prst="rect">
              <a:avLst/>
            </a:prstGeom>
            <a:noFill/>
          </p:spPr>
          <p:txBody>
            <a:bodyPr wrap="square" rtlCol="0">
              <a:spAutoFit/>
            </a:bodyPr>
            <a:lstStyle/>
            <a:p>
              <a:pPr algn="ctr"/>
              <a:r>
                <a:rPr lang="en-US" b="1" dirty="0">
                  <a:latin typeface="Poppins SemiBold" pitchFamily="2" charset="77"/>
                  <a:cs typeface="Poppins SemiBold" pitchFamily="2" charset="77"/>
                </a:rPr>
                <a:t>Transition State</a:t>
              </a:r>
            </a:p>
            <a:p>
              <a:endParaRPr lang="en-US" dirty="0"/>
            </a:p>
          </p:txBody>
        </p:sp>
        <p:cxnSp>
          <p:nvCxnSpPr>
            <p:cNvPr id="28" name="Straight Arrow Connector 27">
              <a:extLst>
                <a:ext uri="{FF2B5EF4-FFF2-40B4-BE49-F238E27FC236}">
                  <a16:creationId xmlns:a16="http://schemas.microsoft.com/office/drawing/2014/main" id="{34182181-2D3E-9408-F2D2-E79CAE824E67}"/>
                </a:ext>
              </a:extLst>
            </p:cNvPr>
            <p:cNvCxnSpPr>
              <a:cxnSpLocks/>
            </p:cNvCxnSpPr>
            <p:nvPr/>
          </p:nvCxnSpPr>
          <p:spPr>
            <a:xfrm flipV="1">
              <a:off x="3081027" y="4710934"/>
              <a:ext cx="918504" cy="1207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C3A3C842-5B7F-389C-4DD2-EE9F3B8BA690}"/>
              </a:ext>
            </a:extLst>
          </p:cNvPr>
          <p:cNvGrpSpPr/>
          <p:nvPr/>
        </p:nvGrpSpPr>
        <p:grpSpPr>
          <a:xfrm>
            <a:off x="6951877" y="952164"/>
            <a:ext cx="1907189" cy="1435099"/>
            <a:chOff x="5578787" y="766430"/>
            <a:chExt cx="1907189" cy="1435099"/>
          </a:xfrm>
        </p:grpSpPr>
        <p:sp>
          <p:nvSpPr>
            <p:cNvPr id="4" name="Arrow: Down 3">
              <a:extLst>
                <a:ext uri="{FF2B5EF4-FFF2-40B4-BE49-F238E27FC236}">
                  <a16:creationId xmlns:a16="http://schemas.microsoft.com/office/drawing/2014/main" id="{AEED299C-F34E-CD70-2806-A6BDF5998645}"/>
                </a:ext>
              </a:extLst>
            </p:cNvPr>
            <p:cNvSpPr/>
            <p:nvPr/>
          </p:nvSpPr>
          <p:spPr>
            <a:xfrm rot="20489244">
              <a:off x="5813913" y="1172063"/>
              <a:ext cx="396428" cy="10294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E70AD4-A381-9BE8-296C-9FD0D39F66D8}"/>
                </a:ext>
              </a:extLst>
            </p:cNvPr>
            <p:cNvSpPr txBox="1"/>
            <p:nvPr/>
          </p:nvSpPr>
          <p:spPr>
            <a:xfrm>
              <a:off x="5578787" y="766430"/>
              <a:ext cx="1907189" cy="369332"/>
            </a:xfrm>
            <a:prstGeom prst="rect">
              <a:avLst/>
            </a:prstGeom>
            <a:noFill/>
          </p:spPr>
          <p:txBody>
            <a:bodyPr wrap="none" rtlCol="0">
              <a:spAutoFit/>
            </a:bodyPr>
            <a:lstStyle/>
            <a:p>
              <a:r>
                <a:rPr lang="en-US" dirty="0"/>
                <a:t>Tend to start here.</a:t>
              </a:r>
            </a:p>
          </p:txBody>
        </p:sp>
      </p:grpSp>
    </p:spTree>
    <p:extLst>
      <p:ext uri="{BB962C8B-B14F-4D97-AF65-F5344CB8AC3E}">
        <p14:creationId xmlns:p14="http://schemas.microsoft.com/office/powerpoint/2010/main" val="11604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B87B35-BAC4-C60A-B777-6E3C6C114AD4}"/>
              </a:ext>
            </a:extLst>
          </p:cNvPr>
          <p:cNvSpPr>
            <a:spLocks noGrp="1"/>
          </p:cNvSpPr>
          <p:nvPr>
            <p:ph type="title"/>
          </p:nvPr>
        </p:nvSpPr>
        <p:spPr>
          <a:xfrm>
            <a:off x="1026367" y="522514"/>
            <a:ext cx="9535886" cy="950848"/>
          </a:xfrm>
        </p:spPr>
        <p:txBody>
          <a:bodyPr>
            <a:normAutofit/>
          </a:bodyPr>
          <a:lstStyle/>
          <a:p>
            <a:r>
              <a:rPr lang="en-US" dirty="0"/>
              <a:t>“It isn’t the changes that do you in, it’s the transitions.”</a:t>
            </a:r>
            <a:br>
              <a:rPr lang="en-US" dirty="0"/>
            </a:br>
            <a:r>
              <a:rPr lang="en-US" dirty="0"/>
              <a:t>								                    - W. Bridges</a:t>
            </a:r>
          </a:p>
        </p:txBody>
      </p:sp>
      <p:graphicFrame>
        <p:nvGraphicFramePr>
          <p:cNvPr id="7" name="Table 6">
            <a:extLst>
              <a:ext uri="{FF2B5EF4-FFF2-40B4-BE49-F238E27FC236}">
                <a16:creationId xmlns:a16="http://schemas.microsoft.com/office/drawing/2014/main" id="{3BF8549D-D273-1DBA-3224-976185A1849F}"/>
              </a:ext>
            </a:extLst>
          </p:cNvPr>
          <p:cNvGraphicFramePr>
            <a:graphicFrameLocks noGrp="1"/>
          </p:cNvGraphicFramePr>
          <p:nvPr>
            <p:extLst>
              <p:ext uri="{D42A27DB-BD31-4B8C-83A1-F6EECF244321}">
                <p14:modId xmlns:p14="http://schemas.microsoft.com/office/powerpoint/2010/main" val="3950206542"/>
              </p:ext>
            </p:extLst>
          </p:nvPr>
        </p:nvGraphicFramePr>
        <p:xfrm>
          <a:off x="1026367" y="1696071"/>
          <a:ext cx="9535886" cy="4180290"/>
        </p:xfrm>
        <a:graphic>
          <a:graphicData uri="http://schemas.openxmlformats.org/drawingml/2006/table">
            <a:tbl>
              <a:tblPr firstRow="1" bandRow="1">
                <a:tableStyleId>{5C22544A-7EE6-4342-B048-85BDC9FD1C3A}</a:tableStyleId>
              </a:tblPr>
              <a:tblGrid>
                <a:gridCol w="4767943">
                  <a:extLst>
                    <a:ext uri="{9D8B030D-6E8A-4147-A177-3AD203B41FA5}">
                      <a16:colId xmlns:a16="http://schemas.microsoft.com/office/drawing/2014/main" val="2363843191"/>
                    </a:ext>
                  </a:extLst>
                </a:gridCol>
                <a:gridCol w="4767943">
                  <a:extLst>
                    <a:ext uri="{9D8B030D-6E8A-4147-A177-3AD203B41FA5}">
                      <a16:colId xmlns:a16="http://schemas.microsoft.com/office/drawing/2014/main" val="4270793414"/>
                    </a:ext>
                  </a:extLst>
                </a:gridCol>
              </a:tblGrid>
              <a:tr h="559555">
                <a:tc>
                  <a:txBody>
                    <a:bodyPr/>
                    <a:lstStyle/>
                    <a:p>
                      <a:pPr algn="ctr"/>
                      <a:r>
                        <a:rPr lang="en-US" sz="2400" dirty="0">
                          <a:latin typeface="Poppins Light" panose="00000400000000000000" pitchFamily="2" charset="0"/>
                          <a:cs typeface="Poppins Light" panose="00000400000000000000" pitchFamily="2" charset="0"/>
                        </a:rPr>
                        <a:t>Change</a:t>
                      </a:r>
                      <a:br>
                        <a:rPr lang="en-US" sz="2400" dirty="0">
                          <a:latin typeface="Poppins Light" panose="00000400000000000000" pitchFamily="2" charset="0"/>
                          <a:cs typeface="Poppins Light" panose="00000400000000000000" pitchFamily="2" charset="0"/>
                        </a:rPr>
                      </a:br>
                      <a:endParaRPr lang="en-US" sz="2400" dirty="0">
                        <a:latin typeface="Poppins Light" panose="00000400000000000000" pitchFamily="2" charset="0"/>
                        <a:cs typeface="Poppins Light" panose="00000400000000000000" pitchFamily="2" charset="0"/>
                      </a:endParaRPr>
                    </a:p>
                  </a:txBody>
                  <a:tcPr/>
                </a:tc>
                <a:tc>
                  <a:txBody>
                    <a:bodyPr/>
                    <a:lstStyle/>
                    <a:p>
                      <a:pPr algn="ctr"/>
                      <a:r>
                        <a:rPr lang="en-US" sz="2400" dirty="0">
                          <a:latin typeface="Poppins Light" panose="00000400000000000000" pitchFamily="2" charset="0"/>
                          <a:cs typeface="Poppins Light" panose="00000400000000000000" pitchFamily="2" charset="0"/>
                        </a:rPr>
                        <a:t>Transition</a:t>
                      </a:r>
                    </a:p>
                  </a:txBody>
                  <a:tcPr/>
                </a:tc>
                <a:extLst>
                  <a:ext uri="{0D108BD9-81ED-4DB2-BD59-A6C34878D82A}">
                    <a16:rowId xmlns:a16="http://schemas.microsoft.com/office/drawing/2014/main" val="2873320092"/>
                  </a:ext>
                </a:extLst>
              </a:tr>
              <a:tr h="559555">
                <a:tc>
                  <a:txBody>
                    <a:bodyPr/>
                    <a:lstStyle/>
                    <a:p>
                      <a:pPr algn="ctr"/>
                      <a:r>
                        <a:rPr lang="en-US" sz="2000" dirty="0">
                          <a:latin typeface="Poppins Light" panose="00000400000000000000" pitchFamily="2" charset="0"/>
                          <a:cs typeface="Poppins Light" panose="00000400000000000000" pitchFamily="2" charset="0"/>
                        </a:rPr>
                        <a:t>External</a:t>
                      </a:r>
                    </a:p>
                  </a:txBody>
                  <a:tcPr/>
                </a:tc>
                <a:tc>
                  <a:txBody>
                    <a:bodyPr/>
                    <a:lstStyle/>
                    <a:p>
                      <a:pPr algn="ctr"/>
                      <a:r>
                        <a:rPr lang="en-US" sz="2000" dirty="0">
                          <a:latin typeface="Poppins Light" panose="00000400000000000000" pitchFamily="2" charset="0"/>
                          <a:cs typeface="Poppins Light" panose="00000400000000000000" pitchFamily="2" charset="0"/>
                        </a:rPr>
                        <a:t>Internal</a:t>
                      </a:r>
                    </a:p>
                  </a:txBody>
                  <a:tcPr/>
                </a:tc>
                <a:extLst>
                  <a:ext uri="{0D108BD9-81ED-4DB2-BD59-A6C34878D82A}">
                    <a16:rowId xmlns:a16="http://schemas.microsoft.com/office/drawing/2014/main" val="1657359384"/>
                  </a:ext>
                </a:extLst>
              </a:tr>
              <a:tr h="559555">
                <a:tc>
                  <a:txBody>
                    <a:bodyPr/>
                    <a:lstStyle/>
                    <a:p>
                      <a:pPr algn="ctr"/>
                      <a:r>
                        <a:rPr lang="en-US" sz="2000" dirty="0">
                          <a:latin typeface="Poppins Light" panose="00000400000000000000" pitchFamily="2" charset="0"/>
                          <a:cs typeface="Poppins Light" panose="00000400000000000000" pitchFamily="2" charset="0"/>
                        </a:rPr>
                        <a:t>What we do/outcomes</a:t>
                      </a:r>
                    </a:p>
                  </a:txBody>
                  <a:tcPr/>
                </a:tc>
                <a:tc>
                  <a:txBody>
                    <a:bodyPr/>
                    <a:lstStyle/>
                    <a:p>
                      <a:pPr algn="ctr"/>
                      <a:r>
                        <a:rPr lang="en-US" sz="2000" dirty="0">
                          <a:latin typeface="Poppins Light" panose="00000400000000000000" pitchFamily="2" charset="0"/>
                          <a:cs typeface="Poppins Light" panose="00000400000000000000" pitchFamily="2" charset="0"/>
                        </a:rPr>
                        <a:t>Who we are, identity</a:t>
                      </a:r>
                    </a:p>
                  </a:txBody>
                  <a:tcPr/>
                </a:tc>
                <a:extLst>
                  <a:ext uri="{0D108BD9-81ED-4DB2-BD59-A6C34878D82A}">
                    <a16:rowId xmlns:a16="http://schemas.microsoft.com/office/drawing/2014/main" val="3810393714"/>
                  </a:ext>
                </a:extLst>
              </a:tr>
              <a:tr h="559555">
                <a:tc>
                  <a:txBody>
                    <a:bodyPr/>
                    <a:lstStyle/>
                    <a:p>
                      <a:pPr algn="ctr"/>
                      <a:r>
                        <a:rPr lang="en-US" sz="2000" dirty="0">
                          <a:latin typeface="Poppins Light" panose="00000400000000000000" pitchFamily="2" charset="0"/>
                          <a:cs typeface="Poppins Light" panose="00000400000000000000" pitchFamily="2" charset="0"/>
                        </a:rPr>
                        <a:t>Visible</a:t>
                      </a:r>
                    </a:p>
                  </a:txBody>
                  <a:tcPr/>
                </a:tc>
                <a:tc>
                  <a:txBody>
                    <a:bodyPr/>
                    <a:lstStyle/>
                    <a:p>
                      <a:pPr algn="ctr"/>
                      <a:r>
                        <a:rPr lang="en-US" sz="2000" dirty="0">
                          <a:latin typeface="Poppins Light" panose="00000400000000000000" pitchFamily="2" charset="0"/>
                          <a:cs typeface="Poppins Light" panose="00000400000000000000" pitchFamily="2" charset="0"/>
                        </a:rPr>
                        <a:t>Invisible</a:t>
                      </a:r>
                    </a:p>
                  </a:txBody>
                  <a:tcPr/>
                </a:tc>
                <a:extLst>
                  <a:ext uri="{0D108BD9-81ED-4DB2-BD59-A6C34878D82A}">
                    <a16:rowId xmlns:a16="http://schemas.microsoft.com/office/drawing/2014/main" val="374235389"/>
                  </a:ext>
                </a:extLst>
              </a:tr>
              <a:tr h="559555">
                <a:tc>
                  <a:txBody>
                    <a:bodyPr/>
                    <a:lstStyle/>
                    <a:p>
                      <a:pPr algn="ctr"/>
                      <a:r>
                        <a:rPr lang="en-US" sz="2000" dirty="0">
                          <a:latin typeface="Poppins Light" panose="00000400000000000000" pitchFamily="2" charset="0"/>
                          <a:cs typeface="Poppins Light" panose="00000400000000000000" pitchFamily="2" charset="0"/>
                        </a:rPr>
                        <a:t>Physical</a:t>
                      </a:r>
                    </a:p>
                  </a:txBody>
                  <a:tcPr/>
                </a:tc>
                <a:tc>
                  <a:txBody>
                    <a:bodyPr/>
                    <a:lstStyle/>
                    <a:p>
                      <a:pPr algn="ctr"/>
                      <a:r>
                        <a:rPr lang="en-US" sz="2000" dirty="0">
                          <a:latin typeface="Poppins Light" panose="00000400000000000000" pitchFamily="2" charset="0"/>
                          <a:cs typeface="Poppins Light" panose="00000400000000000000" pitchFamily="2" charset="0"/>
                        </a:rPr>
                        <a:t>Emotional, Psychological</a:t>
                      </a:r>
                    </a:p>
                  </a:txBody>
                  <a:tcPr/>
                </a:tc>
                <a:extLst>
                  <a:ext uri="{0D108BD9-81ED-4DB2-BD59-A6C34878D82A}">
                    <a16:rowId xmlns:a16="http://schemas.microsoft.com/office/drawing/2014/main" val="2176558606"/>
                  </a:ext>
                </a:extLst>
              </a:tr>
              <a:tr h="559555">
                <a:tc>
                  <a:txBody>
                    <a:bodyPr/>
                    <a:lstStyle/>
                    <a:p>
                      <a:pPr algn="ctr"/>
                      <a:r>
                        <a:rPr lang="en-US" sz="2000" dirty="0">
                          <a:latin typeface="Poppins Light" panose="00000400000000000000" pitchFamily="2" charset="0"/>
                          <a:cs typeface="Poppins Light" panose="00000400000000000000" pitchFamily="2" charset="0"/>
                        </a:rPr>
                        <a:t>Faster</a:t>
                      </a:r>
                    </a:p>
                  </a:txBody>
                  <a:tcPr/>
                </a:tc>
                <a:tc>
                  <a:txBody>
                    <a:bodyPr/>
                    <a:lstStyle/>
                    <a:p>
                      <a:pPr algn="ctr"/>
                      <a:r>
                        <a:rPr lang="en-US" sz="2000" dirty="0">
                          <a:latin typeface="Poppins Light" panose="00000400000000000000" pitchFamily="2" charset="0"/>
                          <a:cs typeface="Poppins Light" panose="00000400000000000000" pitchFamily="2" charset="0"/>
                        </a:rPr>
                        <a:t>Slower</a:t>
                      </a:r>
                    </a:p>
                  </a:txBody>
                  <a:tcPr/>
                </a:tc>
                <a:extLst>
                  <a:ext uri="{0D108BD9-81ED-4DB2-BD59-A6C34878D82A}">
                    <a16:rowId xmlns:a16="http://schemas.microsoft.com/office/drawing/2014/main" val="710350521"/>
                  </a:ext>
                </a:extLst>
              </a:tr>
              <a:tr h="559555">
                <a:tc>
                  <a:txBody>
                    <a:bodyPr/>
                    <a:lstStyle/>
                    <a:p>
                      <a:pPr algn="ctr"/>
                      <a:endParaRPr lang="en-US" sz="2000" dirty="0">
                        <a:latin typeface="Poppins Light" panose="00000400000000000000" pitchFamily="2" charset="0"/>
                        <a:cs typeface="Poppins Light" panose="00000400000000000000" pitchFamily="2" charset="0"/>
                      </a:endParaRPr>
                    </a:p>
                  </a:txBody>
                  <a:tcPr/>
                </a:tc>
                <a:tc>
                  <a:txBody>
                    <a:bodyPr/>
                    <a:lstStyle/>
                    <a:p>
                      <a:pPr algn="ctr"/>
                      <a:r>
                        <a:rPr lang="en-US" sz="2000" dirty="0">
                          <a:latin typeface="Poppins Light" panose="00000400000000000000" pitchFamily="2" charset="0"/>
                          <a:cs typeface="Poppins Light" panose="00000400000000000000" pitchFamily="2" charset="0"/>
                        </a:rPr>
                        <a:t>Not optional/Required</a:t>
                      </a:r>
                    </a:p>
                  </a:txBody>
                  <a:tcPr/>
                </a:tc>
                <a:extLst>
                  <a:ext uri="{0D108BD9-81ED-4DB2-BD59-A6C34878D82A}">
                    <a16:rowId xmlns:a16="http://schemas.microsoft.com/office/drawing/2014/main" val="3708161795"/>
                  </a:ext>
                </a:extLst>
              </a:tr>
            </a:tbl>
          </a:graphicData>
        </a:graphic>
      </p:graphicFrame>
      <p:pic>
        <p:nvPicPr>
          <p:cNvPr id="10" name="Picture 9">
            <a:extLst>
              <a:ext uri="{FF2B5EF4-FFF2-40B4-BE49-F238E27FC236}">
                <a16:creationId xmlns:a16="http://schemas.microsoft.com/office/drawing/2014/main" id="{152DD796-1E90-87F1-1C75-64591E47FD5E}"/>
              </a:ext>
            </a:extLst>
          </p:cNvPr>
          <p:cNvPicPr>
            <a:picLocks noChangeAspect="1"/>
          </p:cNvPicPr>
          <p:nvPr/>
        </p:nvPicPr>
        <p:blipFill>
          <a:blip r:embed="rId3"/>
          <a:stretch>
            <a:fillRect/>
          </a:stretch>
        </p:blipFill>
        <p:spPr>
          <a:xfrm>
            <a:off x="11511742" y="6339636"/>
            <a:ext cx="518364" cy="518364"/>
          </a:xfrm>
          <a:prstGeom prst="rect">
            <a:avLst/>
          </a:prstGeom>
        </p:spPr>
      </p:pic>
    </p:spTree>
    <p:extLst>
      <p:ext uri="{BB962C8B-B14F-4D97-AF65-F5344CB8AC3E}">
        <p14:creationId xmlns:p14="http://schemas.microsoft.com/office/powerpoint/2010/main" val="1265853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1BC656-4F6C-E5B7-533E-95BC6442DF5D}"/>
              </a:ext>
            </a:extLst>
          </p:cNvPr>
          <p:cNvSpPr>
            <a:spLocks noGrp="1"/>
          </p:cNvSpPr>
          <p:nvPr>
            <p:ph type="title"/>
          </p:nvPr>
        </p:nvSpPr>
        <p:spPr>
          <a:xfrm>
            <a:off x="352269" y="218802"/>
            <a:ext cx="10515600" cy="799464"/>
          </a:xfrm>
        </p:spPr>
        <p:txBody>
          <a:bodyPr>
            <a:noAutofit/>
          </a:bodyPr>
          <a:lstStyle/>
          <a:p>
            <a:pPr algn="ctr"/>
            <a:r>
              <a:rPr lang="en-US" sz="2800" dirty="0"/>
              <a:t>The human response to change is a 3-phase </a:t>
            </a:r>
            <a:br>
              <a:rPr lang="en-US" sz="2800" dirty="0"/>
            </a:br>
            <a:r>
              <a:rPr lang="en-US" sz="2800" dirty="0"/>
              <a:t>transition process.</a:t>
            </a:r>
          </a:p>
        </p:txBody>
      </p:sp>
      <p:pic>
        <p:nvPicPr>
          <p:cNvPr id="5" name="Content Placeholder 4">
            <a:extLst>
              <a:ext uri="{FF2B5EF4-FFF2-40B4-BE49-F238E27FC236}">
                <a16:creationId xmlns:a16="http://schemas.microsoft.com/office/drawing/2014/main" id="{6FEF619D-BEF7-52E5-1C88-7839CA40798B}"/>
              </a:ext>
            </a:extLst>
          </p:cNvPr>
          <p:cNvPicPr>
            <a:picLocks noGrp="1" noChangeAspect="1"/>
          </p:cNvPicPr>
          <p:nvPr>
            <p:ph idx="1"/>
          </p:nvPr>
        </p:nvPicPr>
        <p:blipFill>
          <a:blip r:embed="rId3"/>
          <a:stretch>
            <a:fillRect/>
          </a:stretch>
        </p:blipFill>
        <p:spPr>
          <a:xfrm>
            <a:off x="1469037" y="1299153"/>
            <a:ext cx="8162798" cy="4723539"/>
          </a:xfrm>
          <a:prstGeom prst="rect">
            <a:avLst/>
          </a:prstGeom>
        </p:spPr>
      </p:pic>
      <p:sp>
        <p:nvSpPr>
          <p:cNvPr id="8" name="TextBox 7">
            <a:extLst>
              <a:ext uri="{FF2B5EF4-FFF2-40B4-BE49-F238E27FC236}">
                <a16:creationId xmlns:a16="http://schemas.microsoft.com/office/drawing/2014/main" id="{57FA8296-C7E4-705D-F494-831E019E4F1A}"/>
              </a:ext>
            </a:extLst>
          </p:cNvPr>
          <p:cNvSpPr txBox="1"/>
          <p:nvPr/>
        </p:nvSpPr>
        <p:spPr>
          <a:xfrm>
            <a:off x="3569352" y="6489943"/>
            <a:ext cx="7620000" cy="215444"/>
          </a:xfrm>
          <a:prstGeom prst="rect">
            <a:avLst/>
          </a:prstGeom>
          <a:noFill/>
        </p:spPr>
        <p:txBody>
          <a:bodyPr wrap="square" rIns="0" rtlCol="0">
            <a:spAutoFit/>
          </a:bodyPr>
          <a:lstStyle/>
          <a:p>
            <a:pPr algn="r"/>
            <a:r>
              <a:rPr lang="en-US" sz="800" dirty="0">
                <a:latin typeface="Poppins Light" pitchFamily="2" charset="77"/>
                <a:cs typeface="Poppins Light" pitchFamily="2" charset="77"/>
              </a:rPr>
              <a:t>W. Bridges. 2016. Managing Transitions: Making the most of Change 4</a:t>
            </a:r>
            <a:r>
              <a:rPr lang="en-US" sz="800" baseline="30000" dirty="0">
                <a:latin typeface="Poppins Light" pitchFamily="2" charset="77"/>
                <a:cs typeface="Poppins Light" pitchFamily="2" charset="77"/>
              </a:rPr>
              <a:t>th</a:t>
            </a:r>
            <a:r>
              <a:rPr lang="en-US" sz="800" dirty="0">
                <a:latin typeface="Poppins Light" pitchFamily="2" charset="77"/>
                <a:cs typeface="Poppins Light" pitchFamily="2" charset="77"/>
              </a:rPr>
              <a:t> ed.</a:t>
            </a:r>
          </a:p>
        </p:txBody>
      </p:sp>
    </p:spTree>
    <p:extLst>
      <p:ext uri="{BB962C8B-B14F-4D97-AF65-F5344CB8AC3E}">
        <p14:creationId xmlns:p14="http://schemas.microsoft.com/office/powerpoint/2010/main" val="87914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02597-F0A6-81C1-D26E-1F135168374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029A13-08DB-540C-18E1-80D328D1B455}"/>
              </a:ext>
            </a:extLst>
          </p:cNvPr>
          <p:cNvSpPr>
            <a:spLocks noGrp="1"/>
          </p:cNvSpPr>
          <p:nvPr>
            <p:ph type="title"/>
          </p:nvPr>
        </p:nvSpPr>
        <p:spPr>
          <a:xfrm>
            <a:off x="1155959" y="347914"/>
            <a:ext cx="9575281" cy="799457"/>
          </a:xfrm>
        </p:spPr>
        <p:txBody>
          <a:bodyPr>
            <a:noAutofit/>
          </a:bodyPr>
          <a:lstStyle/>
          <a:p>
            <a:pPr algn="ctr"/>
            <a:r>
              <a:rPr lang="en-US" sz="2400" i="1" dirty="0">
                <a:solidFill>
                  <a:schemeClr val="accent1">
                    <a:lumMod val="75000"/>
                  </a:schemeClr>
                </a:solidFill>
              </a:rPr>
              <a:t>“Nothing so undermines change as the failure to think through the losses people face.” </a:t>
            </a:r>
            <a:r>
              <a:rPr lang="en-US" sz="2400" dirty="0">
                <a:solidFill>
                  <a:schemeClr val="accent1">
                    <a:lumMod val="75000"/>
                  </a:schemeClr>
                </a:solidFill>
              </a:rPr>
              <a:t>– W. Bridges</a:t>
            </a:r>
            <a:br>
              <a:rPr lang="en-US" sz="2400" dirty="0">
                <a:solidFill>
                  <a:schemeClr val="accent1">
                    <a:lumMod val="75000"/>
                  </a:schemeClr>
                </a:solidFill>
              </a:rPr>
            </a:br>
            <a:endParaRPr lang="en-US" sz="2400" dirty="0">
              <a:solidFill>
                <a:schemeClr val="accent1">
                  <a:lumMod val="75000"/>
                </a:schemeClr>
              </a:solidFill>
            </a:endParaRPr>
          </a:p>
        </p:txBody>
      </p:sp>
      <p:sp>
        <p:nvSpPr>
          <p:cNvPr id="6" name="TextBox 5">
            <a:extLst>
              <a:ext uri="{FF2B5EF4-FFF2-40B4-BE49-F238E27FC236}">
                <a16:creationId xmlns:a16="http://schemas.microsoft.com/office/drawing/2014/main" id="{C6772C0C-F8C7-482E-7CE0-CB223BF452CC}"/>
              </a:ext>
            </a:extLst>
          </p:cNvPr>
          <p:cNvSpPr txBox="1"/>
          <p:nvPr/>
        </p:nvSpPr>
        <p:spPr>
          <a:xfrm>
            <a:off x="4303870" y="6535451"/>
            <a:ext cx="7620000" cy="215444"/>
          </a:xfrm>
          <a:prstGeom prst="rect">
            <a:avLst/>
          </a:prstGeom>
          <a:noFill/>
        </p:spPr>
        <p:txBody>
          <a:bodyPr wrap="square" rIns="0" rtlCol="0">
            <a:spAutoFit/>
          </a:bodyPr>
          <a:lstStyle/>
          <a:p>
            <a:pPr algn="r"/>
            <a:r>
              <a:rPr lang="en-US" sz="800" dirty="0">
                <a:latin typeface="Poppins Light" pitchFamily="2" charset="77"/>
                <a:cs typeface="Poppins Light" pitchFamily="2" charset="77"/>
              </a:rPr>
              <a:t>W. Bridges. 2016. Managing Transitions: Making the most of Change 4</a:t>
            </a:r>
            <a:r>
              <a:rPr lang="en-US" sz="800" baseline="30000" dirty="0">
                <a:latin typeface="Poppins Light" pitchFamily="2" charset="77"/>
                <a:cs typeface="Poppins Light" pitchFamily="2" charset="77"/>
              </a:rPr>
              <a:t>th</a:t>
            </a:r>
            <a:r>
              <a:rPr lang="en-US" sz="800" dirty="0">
                <a:latin typeface="Poppins Light" pitchFamily="2" charset="77"/>
                <a:cs typeface="Poppins Light" pitchFamily="2" charset="77"/>
              </a:rPr>
              <a:t> ed.</a:t>
            </a:r>
          </a:p>
        </p:txBody>
      </p:sp>
      <p:sp>
        <p:nvSpPr>
          <p:cNvPr id="2" name="Content Placeholder 6">
            <a:extLst>
              <a:ext uri="{FF2B5EF4-FFF2-40B4-BE49-F238E27FC236}">
                <a16:creationId xmlns:a16="http://schemas.microsoft.com/office/drawing/2014/main" id="{3F7E4588-9288-0B3D-F08A-C1CFD70F3B6E}"/>
              </a:ext>
            </a:extLst>
          </p:cNvPr>
          <p:cNvSpPr txBox="1">
            <a:spLocks/>
          </p:cNvSpPr>
          <p:nvPr/>
        </p:nvSpPr>
        <p:spPr>
          <a:xfrm>
            <a:off x="2286000" y="1217280"/>
            <a:ext cx="7620000" cy="820307"/>
          </a:xfrm>
          <a:prstGeom prst="rect">
            <a:avLst/>
          </a:prstGeom>
        </p:spPr>
        <p:txBody>
          <a:bodyPr>
            <a:normAutofit/>
          </a:bodyPr>
          <a:lstStyle>
            <a:lvl1pPr marL="388620" indent="-342900" algn="l" defTabSz="685766" rtl="0" eaLnBrk="1" latinLnBrk="0" hangingPunct="1">
              <a:lnSpc>
                <a:spcPts val="2250"/>
              </a:lnSpc>
              <a:spcBef>
                <a:spcPts val="750"/>
              </a:spcBef>
              <a:buFont typeface="Arial" panose="020B0604020202020204" pitchFamily="34" charset="0"/>
              <a:buChar char="•"/>
              <a:defRPr sz="2000" b="0" i="0" kern="1200">
                <a:solidFill>
                  <a:schemeClr val="tx1"/>
                </a:solidFill>
                <a:latin typeface="Poppins Light" pitchFamily="2" charset="77"/>
                <a:ea typeface="+mn-ea"/>
                <a:cs typeface="Poppins Light" pitchFamily="2" charset="77"/>
              </a:defRPr>
            </a:lvl1pPr>
            <a:lvl2pPr marL="742950" marR="0" indent="-285750" algn="l" defTabSz="685766" rtl="0" eaLnBrk="1" fontAlgn="auto" latinLnBrk="0" hangingPunct="1">
              <a:lnSpc>
                <a:spcPts val="2250"/>
              </a:lnSpc>
              <a:spcBef>
                <a:spcPts val="375"/>
              </a:spcBef>
              <a:spcAft>
                <a:spcPts val="0"/>
              </a:spcAft>
              <a:buClrTx/>
              <a:buSzTx/>
              <a:buFont typeface="Arial" panose="020B0604020202020204" pitchFamily="34" charset="0"/>
              <a:buChar char="•"/>
              <a:tabLst/>
              <a:defRPr sz="1800" b="0" i="0" kern="1200">
                <a:solidFill>
                  <a:schemeClr val="tx1"/>
                </a:solidFill>
                <a:latin typeface="Poppins Light" pitchFamily="2" charset="77"/>
                <a:ea typeface="+mn-ea"/>
                <a:cs typeface="Poppins Light" pitchFamily="2" charset="77"/>
              </a:defRPr>
            </a:lvl2pPr>
            <a:lvl3pPr marL="685800" indent="-228600" algn="l" defTabSz="685766" rtl="0" eaLnBrk="1" latinLnBrk="0" hangingPunct="1">
              <a:lnSpc>
                <a:spcPts val="225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3pPr>
            <a:lvl4pPr marL="914400" indent="-182880" algn="l" defTabSz="685766" rtl="0" eaLnBrk="1" latinLnBrk="0" hangingPunct="1">
              <a:lnSpc>
                <a:spcPts val="2250"/>
              </a:lnSpc>
              <a:spcBef>
                <a:spcPts val="375"/>
              </a:spcBef>
              <a:buFont typeface="Arial" panose="020B0604020202020204" pitchFamily="34" charset="0"/>
              <a:buChar char="•"/>
              <a:defRPr sz="1800" b="0" i="0" kern="1200">
                <a:solidFill>
                  <a:schemeClr val="tx1"/>
                </a:solidFill>
                <a:latin typeface="Poppins Light" pitchFamily="2" charset="77"/>
                <a:ea typeface="+mn-ea"/>
                <a:cs typeface="Poppins Light" pitchFamily="2" charset="77"/>
              </a:defRPr>
            </a:lvl4pPr>
            <a:lvl5pPr marL="685800" indent="-228600" algn="l" defTabSz="685766" rtl="0" eaLnBrk="1" latinLnBrk="0" hangingPunct="1">
              <a:lnSpc>
                <a:spcPts val="225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5pPr>
            <a:lvl6pPr marL="1143000" indent="-228600" algn="l" defTabSz="685766" rtl="0" eaLnBrk="1" latinLnBrk="0" hangingPunct="1">
              <a:lnSpc>
                <a:spcPct val="90000"/>
              </a:lnSpc>
              <a:spcBef>
                <a:spcPts val="375"/>
              </a:spcBef>
              <a:buFont typeface="Arial" panose="020B0604020202020204" pitchFamily="34" charset="0"/>
              <a:buChar char="•"/>
              <a:defRPr sz="1600" b="0" i="0" kern="1200">
                <a:solidFill>
                  <a:schemeClr val="tx1"/>
                </a:solidFill>
                <a:latin typeface="Poppins Light" pitchFamily="2" charset="77"/>
                <a:ea typeface="+mn-ea"/>
                <a:cs typeface="Poppins Light" pitchFamily="2" charset="77"/>
              </a:defRPr>
            </a:lvl6pPr>
            <a:lvl7pPr marL="1600200" indent="-182880"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Poppins Light" panose="00000400000000000000" pitchFamily="2" charset="0"/>
                <a:ea typeface="+mn-ea"/>
                <a:cs typeface="Poppins Light" panose="00000400000000000000" pitchFamily="2" charset="0"/>
              </a:defRPr>
            </a:lvl7pPr>
            <a:lvl8pPr marL="160020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1542981" indent="-171450" algn="l" defTabSz="685766" rtl="0" eaLnBrk="1" latinLnBrk="0" hangingPunct="1">
              <a:lnSpc>
                <a:spcPct val="90000"/>
              </a:lnSpc>
              <a:spcBef>
                <a:spcPts val="375"/>
              </a:spcBef>
              <a:buFont typeface="Arial" panose="020B0604020202020204" pitchFamily="34" charset="0"/>
              <a:buChar char="•"/>
              <a:defRPr sz="1200" b="0" i="0" kern="1200">
                <a:solidFill>
                  <a:schemeClr val="tx1"/>
                </a:solidFill>
                <a:latin typeface="Poppins Light" pitchFamily="2" charset="77"/>
                <a:ea typeface="+mn-ea"/>
                <a:cs typeface="Poppins Light" pitchFamily="2" charset="77"/>
              </a:defRPr>
            </a:lvl9pPr>
          </a:lstStyle>
          <a:p>
            <a:pPr marL="0" indent="0" algn="ctr">
              <a:buClr>
                <a:schemeClr val="tx2"/>
              </a:buClr>
              <a:buNone/>
            </a:pPr>
            <a:endParaRPr lang="en-US" dirty="0">
              <a:solidFill>
                <a:schemeClr val="tx2"/>
              </a:solidFill>
            </a:endParaRPr>
          </a:p>
        </p:txBody>
      </p:sp>
      <p:sp>
        <p:nvSpPr>
          <p:cNvPr id="3" name="AutoShape 2" descr="Bridges Transition Model - Mutomorro">
            <a:extLst>
              <a:ext uri="{FF2B5EF4-FFF2-40B4-BE49-F238E27FC236}">
                <a16:creationId xmlns:a16="http://schemas.microsoft.com/office/drawing/2014/main" id="{C8962357-FAFD-7ACD-D9A0-80C3B69965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DA4F7DC6-C4FC-A2A3-EC80-BFA6B84C65B3}"/>
              </a:ext>
            </a:extLst>
          </p:cNvPr>
          <p:cNvPicPr>
            <a:picLocks noChangeAspect="1"/>
          </p:cNvPicPr>
          <p:nvPr/>
        </p:nvPicPr>
        <p:blipFill>
          <a:blip r:embed="rId3"/>
          <a:stretch>
            <a:fillRect/>
          </a:stretch>
        </p:blipFill>
        <p:spPr>
          <a:xfrm>
            <a:off x="3795002" y="1433837"/>
            <a:ext cx="7931322" cy="4589592"/>
          </a:xfrm>
          <a:prstGeom prst="rect">
            <a:avLst/>
          </a:prstGeom>
        </p:spPr>
      </p:pic>
      <p:sp>
        <p:nvSpPr>
          <p:cNvPr id="4" name="TextBox 3">
            <a:extLst>
              <a:ext uri="{FF2B5EF4-FFF2-40B4-BE49-F238E27FC236}">
                <a16:creationId xmlns:a16="http://schemas.microsoft.com/office/drawing/2014/main" id="{AD23D656-83CE-10FD-254D-3457122C07F4}"/>
              </a:ext>
            </a:extLst>
          </p:cNvPr>
          <p:cNvSpPr txBox="1"/>
          <p:nvPr/>
        </p:nvSpPr>
        <p:spPr>
          <a:xfrm>
            <a:off x="465676" y="2011739"/>
            <a:ext cx="3222172" cy="3139321"/>
          </a:xfrm>
          <a:prstGeom prst="rect">
            <a:avLst/>
          </a:prstGeom>
          <a:noFill/>
        </p:spPr>
        <p:txBody>
          <a:bodyPr wrap="square" rtlCol="0">
            <a:spAutoFit/>
          </a:bodyPr>
          <a:lstStyle/>
          <a:p>
            <a:endParaRPr lang="en-US" dirty="0">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US" dirty="0">
                <a:latin typeface="Poppins Light" panose="00000400000000000000" pitchFamily="2" charset="0"/>
                <a:cs typeface="Poppins Light" panose="00000400000000000000" pitchFamily="2" charset="0"/>
              </a:rPr>
              <a:t>Listen for what people are giving up.</a:t>
            </a:r>
            <a:br>
              <a:rPr lang="en-US" dirty="0">
                <a:latin typeface="Poppins Light" panose="00000400000000000000" pitchFamily="2" charset="0"/>
                <a:cs typeface="Poppins Light" panose="00000400000000000000" pitchFamily="2" charset="0"/>
              </a:rPr>
            </a:br>
            <a:endParaRPr lang="en-US" dirty="0">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US" dirty="0">
                <a:latin typeface="Poppins Light" panose="00000400000000000000" pitchFamily="2" charset="0"/>
                <a:cs typeface="Poppins Light" panose="00000400000000000000" pitchFamily="2" charset="0"/>
              </a:rPr>
              <a:t>How does the old model serve some?</a:t>
            </a:r>
            <a:br>
              <a:rPr lang="en-US" dirty="0">
                <a:latin typeface="Poppins Light" panose="00000400000000000000" pitchFamily="2" charset="0"/>
                <a:cs typeface="Poppins Light" panose="00000400000000000000" pitchFamily="2" charset="0"/>
              </a:rPr>
            </a:br>
            <a:endParaRPr lang="en-US" dirty="0">
              <a:latin typeface="Poppins Light" panose="00000400000000000000" pitchFamily="2" charset="0"/>
              <a:cs typeface="Poppins Light" panose="00000400000000000000" pitchFamily="2" charset="0"/>
            </a:endParaRPr>
          </a:p>
          <a:p>
            <a:pPr marL="285750" indent="-285750">
              <a:buFont typeface="Arial" panose="020B0604020202020204" pitchFamily="34" charset="0"/>
              <a:buChar char="•"/>
            </a:pPr>
            <a:r>
              <a:rPr lang="en-US" dirty="0">
                <a:latin typeface="Poppins Light" panose="00000400000000000000" pitchFamily="2" charset="0"/>
                <a:cs typeface="Poppins Light" panose="00000400000000000000" pitchFamily="2" charset="0"/>
              </a:rPr>
              <a:t>How can you address those concerns and help individuals see the value of change?</a:t>
            </a:r>
          </a:p>
        </p:txBody>
      </p:sp>
    </p:spTree>
    <p:extLst>
      <p:ext uri="{BB962C8B-B14F-4D97-AF65-F5344CB8AC3E}">
        <p14:creationId xmlns:p14="http://schemas.microsoft.com/office/powerpoint/2010/main" val="148645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B0A93-0841-E54D-B036-85D6086A8023}"/>
              </a:ext>
            </a:extLst>
          </p:cNvPr>
          <p:cNvSpPr>
            <a:spLocks noGrp="1"/>
          </p:cNvSpPr>
          <p:nvPr>
            <p:ph type="title"/>
          </p:nvPr>
        </p:nvSpPr>
        <p:spPr>
          <a:xfrm>
            <a:off x="2152651" y="487778"/>
            <a:ext cx="8121877" cy="799600"/>
          </a:xfrm>
        </p:spPr>
        <p:txBody>
          <a:bodyPr>
            <a:normAutofit/>
          </a:bodyPr>
          <a:lstStyle/>
          <a:p>
            <a:br>
              <a:rPr lang="en-US" dirty="0"/>
            </a:br>
            <a:endParaRPr lang="en-US" dirty="0"/>
          </a:p>
        </p:txBody>
      </p:sp>
      <p:sp>
        <p:nvSpPr>
          <p:cNvPr id="6" name="Title 4">
            <a:extLst>
              <a:ext uri="{FF2B5EF4-FFF2-40B4-BE49-F238E27FC236}">
                <a16:creationId xmlns:a16="http://schemas.microsoft.com/office/drawing/2014/main" id="{E43E4D19-23DC-78BE-82D0-E7D0E15B69B5}"/>
              </a:ext>
            </a:extLst>
          </p:cNvPr>
          <p:cNvSpPr txBox="1">
            <a:spLocks/>
          </p:cNvSpPr>
          <p:nvPr/>
        </p:nvSpPr>
        <p:spPr>
          <a:xfrm>
            <a:off x="699247" y="739783"/>
            <a:ext cx="10578353" cy="799457"/>
          </a:xfrm>
          <a:prstGeom prst="rect">
            <a:avLst/>
          </a:prstGeom>
          <a:noFill/>
          <a:ln>
            <a:noFill/>
          </a:ln>
        </p:spPr>
        <p:txBody>
          <a:bodyPr spcFirstLastPara="1" vert="horz" wrap="square" lIns="68575" tIns="34275" rIns="68575" bIns="34275" rtlCol="0" anchor="t" anchorCtr="0">
            <a:noAutofit/>
          </a:bodyPr>
          <a:lstStyle>
            <a:lvl1pPr lvl="0" algn="l" defTabSz="685766" rtl="0" eaLnBrk="1" latinLnBrk="0" hangingPunct="1">
              <a:lnSpc>
                <a:spcPct val="90000"/>
              </a:lnSpc>
              <a:spcBef>
                <a:spcPts val="0"/>
              </a:spcBef>
              <a:spcAft>
                <a:spcPts val="0"/>
              </a:spcAft>
              <a:buClr>
                <a:srgbClr val="7297A9"/>
              </a:buClr>
              <a:buSzPts val="1400"/>
              <a:buNone/>
              <a:defRPr sz="2600" b="0" i="0" kern="1200">
                <a:solidFill>
                  <a:srgbClr val="7297A9"/>
                </a:solidFill>
                <a:latin typeface="Poppins Light" pitchFamily="2" charset="77"/>
                <a:ea typeface="+mj-ea"/>
                <a:cs typeface="Poppins Light" pitchFamily="2" charset="77"/>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pPr algn="ctr"/>
            <a:r>
              <a:rPr lang="en-US" sz="2800" dirty="0"/>
              <a:t>Unmanaged transition makes change unmanageable.</a:t>
            </a:r>
          </a:p>
        </p:txBody>
      </p:sp>
      <p:graphicFrame>
        <p:nvGraphicFramePr>
          <p:cNvPr id="8" name="Table 7">
            <a:extLst>
              <a:ext uri="{FF2B5EF4-FFF2-40B4-BE49-F238E27FC236}">
                <a16:creationId xmlns:a16="http://schemas.microsoft.com/office/drawing/2014/main" id="{C592DD22-1943-7823-685F-94C369AAEC50}"/>
              </a:ext>
            </a:extLst>
          </p:cNvPr>
          <p:cNvGraphicFramePr>
            <a:graphicFrameLocks noGrp="1"/>
          </p:cNvGraphicFramePr>
          <p:nvPr>
            <p:extLst>
              <p:ext uri="{D42A27DB-BD31-4B8C-83A1-F6EECF244321}">
                <p14:modId xmlns:p14="http://schemas.microsoft.com/office/powerpoint/2010/main" val="1471931438"/>
              </p:ext>
            </p:extLst>
          </p:nvPr>
        </p:nvGraphicFramePr>
        <p:xfrm>
          <a:off x="1143000" y="1600200"/>
          <a:ext cx="10134600" cy="4267200"/>
        </p:xfrm>
        <a:graphic>
          <a:graphicData uri="http://schemas.openxmlformats.org/drawingml/2006/table">
            <a:tbl>
              <a:tblPr firstRow="1" bandRow="1">
                <a:tableStyleId>{5C22544A-7EE6-4342-B048-85BDC9FD1C3A}</a:tableStyleId>
              </a:tblPr>
              <a:tblGrid>
                <a:gridCol w="3016162">
                  <a:extLst>
                    <a:ext uri="{9D8B030D-6E8A-4147-A177-3AD203B41FA5}">
                      <a16:colId xmlns:a16="http://schemas.microsoft.com/office/drawing/2014/main" val="1921390456"/>
                    </a:ext>
                  </a:extLst>
                </a:gridCol>
                <a:gridCol w="7118438">
                  <a:extLst>
                    <a:ext uri="{9D8B030D-6E8A-4147-A177-3AD203B41FA5}">
                      <a16:colId xmlns:a16="http://schemas.microsoft.com/office/drawing/2014/main" val="3217691958"/>
                    </a:ext>
                  </a:extLst>
                </a:gridCol>
              </a:tblGrid>
              <a:tr h="370840">
                <a:tc gridSpan="2">
                  <a:txBody>
                    <a:bodyPr/>
                    <a:lstStyle/>
                    <a:p>
                      <a:pPr algn="ctr"/>
                      <a:r>
                        <a:rPr lang="en-US" sz="2400" dirty="0"/>
                        <a:t>G.R.A.S.S.</a:t>
                      </a:r>
                    </a:p>
                  </a:txBody>
                  <a:tcPr/>
                </a:tc>
                <a:tc hMerge="1">
                  <a:txBody>
                    <a:bodyPr/>
                    <a:lstStyle/>
                    <a:p>
                      <a:endParaRPr lang="en-US" dirty="0"/>
                    </a:p>
                  </a:txBody>
                  <a:tcPr/>
                </a:tc>
                <a:extLst>
                  <a:ext uri="{0D108BD9-81ED-4DB2-BD59-A6C34878D82A}">
                    <a16:rowId xmlns:a16="http://schemas.microsoft.com/office/drawing/2014/main" val="2493138200"/>
                  </a:ext>
                </a:extLst>
              </a:tr>
              <a:tr h="370840">
                <a:tc>
                  <a:txBody>
                    <a:bodyPr/>
                    <a:lstStyle/>
                    <a:p>
                      <a:r>
                        <a:rPr lang="en-US" sz="2200" b="1" dirty="0">
                          <a:latin typeface="Poppins Light" panose="00000400000000000000" pitchFamily="2" charset="0"/>
                          <a:cs typeface="Poppins Light" panose="00000400000000000000" pitchFamily="2" charset="0"/>
                        </a:rPr>
                        <a:t>G</a:t>
                      </a:r>
                      <a:r>
                        <a:rPr lang="en-US" sz="2000" dirty="0">
                          <a:latin typeface="Poppins Light" panose="00000400000000000000" pitchFamily="2" charset="0"/>
                          <a:cs typeface="Poppins Light" panose="00000400000000000000" pitchFamily="2" charset="0"/>
                        </a:rPr>
                        <a:t>uilt</a:t>
                      </a:r>
                    </a:p>
                  </a:txBody>
                  <a:tcPr/>
                </a:tc>
                <a:tc>
                  <a:txBody>
                    <a:bodyPr/>
                    <a:lstStyle/>
                    <a:p>
                      <a:r>
                        <a:rPr lang="en-US" sz="2000" dirty="0">
                          <a:latin typeface="Poppins Light" panose="00000400000000000000" pitchFamily="2" charset="0"/>
                          <a:cs typeface="Poppins Light" panose="00000400000000000000" pitchFamily="2" charset="0"/>
                        </a:rPr>
                        <a:t>Those who shaped the change and those impacted by the change feel guilty.</a:t>
                      </a:r>
                    </a:p>
                  </a:txBody>
                  <a:tcPr/>
                </a:tc>
                <a:extLst>
                  <a:ext uri="{0D108BD9-81ED-4DB2-BD59-A6C34878D82A}">
                    <a16:rowId xmlns:a16="http://schemas.microsoft.com/office/drawing/2014/main" val="3079672648"/>
                  </a:ext>
                </a:extLst>
              </a:tr>
              <a:tr h="370840">
                <a:tc>
                  <a:txBody>
                    <a:bodyPr/>
                    <a:lstStyle/>
                    <a:p>
                      <a:r>
                        <a:rPr lang="en-US" sz="2200" b="1" dirty="0">
                          <a:latin typeface="Poppins Light" panose="00000400000000000000" pitchFamily="2" charset="0"/>
                          <a:cs typeface="Poppins Light" panose="00000400000000000000" pitchFamily="2" charset="0"/>
                        </a:rPr>
                        <a:t>R</a:t>
                      </a:r>
                      <a:r>
                        <a:rPr lang="en-US" sz="2000" dirty="0">
                          <a:latin typeface="Poppins Light" panose="00000400000000000000" pitchFamily="2" charset="0"/>
                          <a:cs typeface="Poppins Light" panose="00000400000000000000" pitchFamily="2" charset="0"/>
                        </a:rPr>
                        <a:t>esentment</a:t>
                      </a:r>
                    </a:p>
                  </a:txBody>
                  <a:tcPr/>
                </a:tc>
                <a:tc>
                  <a:txBody>
                    <a:bodyPr/>
                    <a:lstStyle/>
                    <a:p>
                      <a:r>
                        <a:rPr lang="en-US" sz="2000" dirty="0">
                          <a:latin typeface="Poppins Light" panose="00000400000000000000" pitchFamily="2" charset="0"/>
                          <a:cs typeface="Poppins Light" panose="00000400000000000000" pitchFamily="2" charset="0"/>
                        </a:rPr>
                        <a:t>“yesterday’s changes leave a legacy of resentment; today’s  changes are undermined before they are launched.”</a:t>
                      </a:r>
                    </a:p>
                  </a:txBody>
                  <a:tcPr/>
                </a:tc>
                <a:extLst>
                  <a:ext uri="{0D108BD9-81ED-4DB2-BD59-A6C34878D82A}">
                    <a16:rowId xmlns:a16="http://schemas.microsoft.com/office/drawing/2014/main" val="3778032861"/>
                  </a:ext>
                </a:extLst>
              </a:tr>
              <a:tr h="370840">
                <a:tc>
                  <a:txBody>
                    <a:bodyPr/>
                    <a:lstStyle/>
                    <a:p>
                      <a:r>
                        <a:rPr lang="en-US" sz="2200" b="1" dirty="0">
                          <a:latin typeface="Poppins Light" panose="00000400000000000000" pitchFamily="2" charset="0"/>
                          <a:cs typeface="Poppins Light" panose="00000400000000000000" pitchFamily="2" charset="0"/>
                        </a:rPr>
                        <a:t>A</a:t>
                      </a:r>
                      <a:r>
                        <a:rPr lang="en-US" sz="2000" dirty="0">
                          <a:latin typeface="Poppins Light" panose="00000400000000000000" pitchFamily="2" charset="0"/>
                          <a:cs typeface="Poppins Light" panose="00000400000000000000" pitchFamily="2" charset="0"/>
                        </a:rPr>
                        <a:t>nxiety</a:t>
                      </a:r>
                    </a:p>
                  </a:txBody>
                  <a:tcPr/>
                </a:tc>
                <a:tc>
                  <a:txBody>
                    <a:bodyPr/>
                    <a:lstStyle/>
                    <a:p>
                      <a:r>
                        <a:rPr lang="en-US" sz="2000" dirty="0">
                          <a:latin typeface="Poppins Light" panose="00000400000000000000" pitchFamily="2" charset="0"/>
                          <a:cs typeface="Poppins Light" panose="00000400000000000000" pitchFamily="2" charset="0"/>
                        </a:rPr>
                        <a:t>Stifles innovation and motivation</a:t>
                      </a:r>
                      <a:br>
                        <a:rPr lang="en-US" sz="2000" dirty="0">
                          <a:latin typeface="Poppins Light" panose="00000400000000000000" pitchFamily="2" charset="0"/>
                          <a:cs typeface="Poppins Light" panose="00000400000000000000" pitchFamily="2" charset="0"/>
                        </a:rPr>
                      </a:br>
                      <a:endParaRPr lang="en-US" sz="2000" dirty="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3363919199"/>
                  </a:ext>
                </a:extLst>
              </a:tr>
              <a:tr h="370840">
                <a:tc>
                  <a:txBody>
                    <a:bodyPr/>
                    <a:lstStyle/>
                    <a:p>
                      <a:r>
                        <a:rPr lang="en-US" sz="2200" b="1" dirty="0">
                          <a:latin typeface="Poppins Light" panose="00000400000000000000" pitchFamily="2" charset="0"/>
                          <a:cs typeface="Poppins Light" panose="00000400000000000000" pitchFamily="2" charset="0"/>
                        </a:rPr>
                        <a:t>S</a:t>
                      </a:r>
                      <a:r>
                        <a:rPr lang="en-US" sz="2000" dirty="0">
                          <a:latin typeface="Poppins Light" panose="00000400000000000000" pitchFamily="2" charset="0"/>
                          <a:cs typeface="Poppins Light" panose="00000400000000000000" pitchFamily="2" charset="0"/>
                        </a:rPr>
                        <a:t>elf-Absorption</a:t>
                      </a:r>
                    </a:p>
                  </a:txBody>
                  <a:tcPr/>
                </a:tc>
                <a:tc>
                  <a:txBody>
                    <a:bodyPr/>
                    <a:lstStyle/>
                    <a:p>
                      <a:r>
                        <a:rPr lang="en-US" sz="2000" dirty="0">
                          <a:latin typeface="Poppins Light" panose="00000400000000000000" pitchFamily="2" charset="0"/>
                          <a:cs typeface="Poppins Light" panose="00000400000000000000" pitchFamily="2" charset="0"/>
                        </a:rPr>
                        <a:t>Causes people to focus on their own concerns and not the concerns of others.</a:t>
                      </a:r>
                    </a:p>
                  </a:txBody>
                  <a:tcPr/>
                </a:tc>
                <a:extLst>
                  <a:ext uri="{0D108BD9-81ED-4DB2-BD59-A6C34878D82A}">
                    <a16:rowId xmlns:a16="http://schemas.microsoft.com/office/drawing/2014/main" val="167663696"/>
                  </a:ext>
                </a:extLst>
              </a:tr>
              <a:tr h="370840">
                <a:tc>
                  <a:txBody>
                    <a:bodyPr/>
                    <a:lstStyle/>
                    <a:p>
                      <a:r>
                        <a:rPr lang="en-US" sz="2200" b="1" dirty="0">
                          <a:latin typeface="Poppins Light" panose="00000400000000000000" pitchFamily="2" charset="0"/>
                          <a:cs typeface="Poppins Light" panose="00000400000000000000" pitchFamily="2" charset="0"/>
                        </a:rPr>
                        <a:t>S</a:t>
                      </a:r>
                      <a:r>
                        <a:rPr lang="en-US" sz="2000" dirty="0">
                          <a:latin typeface="Poppins Light" panose="00000400000000000000" pitchFamily="2" charset="0"/>
                          <a:cs typeface="Poppins Light" panose="00000400000000000000" pitchFamily="2" charset="0"/>
                        </a:rPr>
                        <a:t>tress</a:t>
                      </a:r>
                    </a:p>
                  </a:txBody>
                  <a:tcPr/>
                </a:tc>
                <a:tc>
                  <a:txBody>
                    <a:bodyPr/>
                    <a:lstStyle/>
                    <a:p>
                      <a:r>
                        <a:rPr lang="en-US" sz="2000" dirty="0">
                          <a:latin typeface="Poppins Light" panose="00000400000000000000" pitchFamily="2" charset="0"/>
                          <a:cs typeface="Poppins Light" panose="00000400000000000000" pitchFamily="2" charset="0"/>
                        </a:rPr>
                        <a:t>Affects health and safety.</a:t>
                      </a:r>
                      <a:br>
                        <a:rPr lang="en-US" sz="2000" dirty="0">
                          <a:latin typeface="Poppins Light" panose="00000400000000000000" pitchFamily="2" charset="0"/>
                          <a:cs typeface="Poppins Light" panose="00000400000000000000" pitchFamily="2" charset="0"/>
                        </a:rPr>
                      </a:br>
                      <a:endParaRPr lang="en-US" sz="2000" dirty="0">
                        <a:latin typeface="Poppins Light" panose="00000400000000000000" pitchFamily="2" charset="0"/>
                        <a:cs typeface="Poppins Light" panose="00000400000000000000" pitchFamily="2" charset="0"/>
                      </a:endParaRPr>
                    </a:p>
                  </a:txBody>
                  <a:tcPr/>
                </a:tc>
                <a:extLst>
                  <a:ext uri="{0D108BD9-81ED-4DB2-BD59-A6C34878D82A}">
                    <a16:rowId xmlns:a16="http://schemas.microsoft.com/office/drawing/2014/main" val="680519211"/>
                  </a:ext>
                </a:extLst>
              </a:tr>
            </a:tbl>
          </a:graphicData>
        </a:graphic>
      </p:graphicFrame>
      <p:sp>
        <p:nvSpPr>
          <p:cNvPr id="9" name="TextBox 8">
            <a:extLst>
              <a:ext uri="{FF2B5EF4-FFF2-40B4-BE49-F238E27FC236}">
                <a16:creationId xmlns:a16="http://schemas.microsoft.com/office/drawing/2014/main" id="{07BF1F58-2681-063C-6D0E-7FE2A289557A}"/>
              </a:ext>
            </a:extLst>
          </p:cNvPr>
          <p:cNvSpPr txBox="1"/>
          <p:nvPr/>
        </p:nvSpPr>
        <p:spPr>
          <a:xfrm>
            <a:off x="4303870" y="6535451"/>
            <a:ext cx="7620000" cy="215444"/>
          </a:xfrm>
          <a:prstGeom prst="rect">
            <a:avLst/>
          </a:prstGeom>
          <a:noFill/>
        </p:spPr>
        <p:txBody>
          <a:bodyPr wrap="square" rIns="0" rtlCol="0">
            <a:spAutoFit/>
          </a:bodyPr>
          <a:lstStyle/>
          <a:p>
            <a:pPr algn="r"/>
            <a:r>
              <a:rPr lang="en-US" sz="800" dirty="0">
                <a:latin typeface="Poppins Light" pitchFamily="2" charset="77"/>
                <a:cs typeface="Poppins Light" pitchFamily="2" charset="77"/>
              </a:rPr>
              <a:t>W. Bridges. 2016. Managing Transitions: Making the most of Change 4</a:t>
            </a:r>
            <a:r>
              <a:rPr lang="en-US" sz="800" baseline="30000" dirty="0">
                <a:latin typeface="Poppins Light" pitchFamily="2" charset="77"/>
                <a:cs typeface="Poppins Light" pitchFamily="2" charset="77"/>
              </a:rPr>
              <a:t>th</a:t>
            </a:r>
            <a:r>
              <a:rPr lang="en-US" sz="800" dirty="0">
                <a:latin typeface="Poppins Light" pitchFamily="2" charset="77"/>
                <a:cs typeface="Poppins Light" pitchFamily="2" charset="77"/>
              </a:rPr>
              <a:t> ed.</a:t>
            </a:r>
          </a:p>
        </p:txBody>
      </p:sp>
    </p:spTree>
    <p:extLst>
      <p:ext uri="{BB962C8B-B14F-4D97-AF65-F5344CB8AC3E}">
        <p14:creationId xmlns:p14="http://schemas.microsoft.com/office/powerpoint/2010/main" val="43912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A08AFD-16DB-FE5E-6C4D-841AB900FDEE}"/>
              </a:ext>
            </a:extLst>
          </p:cNvPr>
          <p:cNvPicPr>
            <a:picLocks noChangeAspect="1"/>
          </p:cNvPicPr>
          <p:nvPr/>
        </p:nvPicPr>
        <p:blipFill>
          <a:blip r:embed="rId3"/>
          <a:stretch>
            <a:fillRect/>
          </a:stretch>
        </p:blipFill>
        <p:spPr>
          <a:xfrm>
            <a:off x="6203277" y="1139095"/>
            <a:ext cx="4928089" cy="4928089"/>
          </a:xfrm>
          <a:prstGeom prst="rect">
            <a:avLst/>
          </a:prstGeom>
        </p:spPr>
      </p:pic>
      <p:sp>
        <p:nvSpPr>
          <p:cNvPr id="2" name="Content Placeholder 1">
            <a:extLst>
              <a:ext uri="{FF2B5EF4-FFF2-40B4-BE49-F238E27FC236}">
                <a16:creationId xmlns:a16="http://schemas.microsoft.com/office/drawing/2014/main" id="{10EC2102-0ACF-E7B6-E2F7-6898A59A58D6}"/>
              </a:ext>
            </a:extLst>
          </p:cNvPr>
          <p:cNvSpPr>
            <a:spLocks noGrp="1"/>
          </p:cNvSpPr>
          <p:nvPr>
            <p:ph idx="1"/>
          </p:nvPr>
        </p:nvSpPr>
        <p:spPr>
          <a:xfrm>
            <a:off x="315711" y="1396493"/>
            <a:ext cx="5673013" cy="4928088"/>
          </a:xfrm>
        </p:spPr>
        <p:txBody>
          <a:bodyPr/>
          <a:lstStyle/>
          <a:p>
            <a:pPr marL="285750" indent="-285750"/>
            <a:r>
              <a:rPr lang="en-US" dirty="0"/>
              <a:t>Identify and acknowledge what is ending. What are you losing? </a:t>
            </a:r>
            <a:br>
              <a:rPr lang="en-US" dirty="0"/>
            </a:br>
            <a:endParaRPr lang="en-US" dirty="0"/>
          </a:p>
          <a:p>
            <a:pPr marL="285750" indent="-285750"/>
            <a:r>
              <a:rPr lang="en-US" dirty="0"/>
              <a:t>Recognize that losses may not be concrete – attitudes, assumptions, expectations, identity, etc.</a:t>
            </a:r>
            <a:br>
              <a:rPr lang="en-US" dirty="0"/>
            </a:br>
            <a:endParaRPr lang="en-US" dirty="0"/>
          </a:p>
          <a:p>
            <a:pPr marL="285750" indent="-285750"/>
            <a:r>
              <a:rPr lang="en-US" dirty="0"/>
              <a:t>Expect signs of grieving.</a:t>
            </a:r>
            <a:br>
              <a:rPr lang="en-US" dirty="0"/>
            </a:br>
            <a:endParaRPr lang="en-US" dirty="0"/>
          </a:p>
          <a:p>
            <a:pPr marL="285750" indent="-285750"/>
            <a:endParaRPr lang="en-US" dirty="0"/>
          </a:p>
          <a:p>
            <a:endParaRPr lang="en-US" dirty="0"/>
          </a:p>
        </p:txBody>
      </p:sp>
      <p:sp>
        <p:nvSpPr>
          <p:cNvPr id="3" name="Title 2">
            <a:extLst>
              <a:ext uri="{FF2B5EF4-FFF2-40B4-BE49-F238E27FC236}">
                <a16:creationId xmlns:a16="http://schemas.microsoft.com/office/drawing/2014/main" id="{8173EBD4-D802-1E55-8C6E-F44C14A5E617}"/>
              </a:ext>
            </a:extLst>
          </p:cNvPr>
          <p:cNvSpPr>
            <a:spLocks noGrp="1"/>
          </p:cNvSpPr>
          <p:nvPr>
            <p:ph type="title"/>
          </p:nvPr>
        </p:nvSpPr>
        <p:spPr>
          <a:xfrm>
            <a:off x="180391" y="105356"/>
            <a:ext cx="10711543" cy="1258715"/>
          </a:xfrm>
        </p:spPr>
        <p:txBody>
          <a:bodyPr>
            <a:normAutofit/>
          </a:bodyPr>
          <a:lstStyle/>
          <a:p>
            <a:br>
              <a:rPr lang="en-US" dirty="0"/>
            </a:br>
            <a:r>
              <a:rPr lang="en-US" dirty="0"/>
              <a:t>People don’t like endings. How to let go… </a:t>
            </a:r>
          </a:p>
        </p:txBody>
      </p:sp>
      <p:sp>
        <p:nvSpPr>
          <p:cNvPr id="5" name="TextBox 4">
            <a:extLst>
              <a:ext uri="{FF2B5EF4-FFF2-40B4-BE49-F238E27FC236}">
                <a16:creationId xmlns:a16="http://schemas.microsoft.com/office/drawing/2014/main" id="{B8ABF573-5B18-DF0D-08EC-EE20CFCEAD8B}"/>
              </a:ext>
            </a:extLst>
          </p:cNvPr>
          <p:cNvSpPr txBox="1"/>
          <p:nvPr/>
        </p:nvSpPr>
        <p:spPr>
          <a:xfrm>
            <a:off x="3610947" y="6537200"/>
            <a:ext cx="7620000" cy="215444"/>
          </a:xfrm>
          <a:prstGeom prst="rect">
            <a:avLst/>
          </a:prstGeom>
          <a:noFill/>
        </p:spPr>
        <p:txBody>
          <a:bodyPr wrap="square" rIns="0" rtlCol="0">
            <a:spAutoFit/>
          </a:bodyPr>
          <a:lstStyle/>
          <a:p>
            <a:pPr algn="r"/>
            <a:r>
              <a:rPr lang="en-US" sz="800" dirty="0">
                <a:latin typeface="Poppins Light" pitchFamily="2" charset="77"/>
                <a:cs typeface="Poppins Light" pitchFamily="2" charset="77"/>
              </a:rPr>
              <a:t>W. Bridges. 2016. Managing Transitions: Making the most of Change 4</a:t>
            </a:r>
            <a:r>
              <a:rPr lang="en-US" sz="800" baseline="30000" dirty="0">
                <a:latin typeface="Poppins Light" pitchFamily="2" charset="77"/>
                <a:cs typeface="Poppins Light" pitchFamily="2" charset="77"/>
              </a:rPr>
              <a:t>th</a:t>
            </a:r>
            <a:r>
              <a:rPr lang="en-US" sz="800" dirty="0">
                <a:latin typeface="Poppins Light" pitchFamily="2" charset="77"/>
                <a:cs typeface="Poppins Light" pitchFamily="2" charset="77"/>
              </a:rPr>
              <a:t> ed.</a:t>
            </a:r>
          </a:p>
        </p:txBody>
      </p:sp>
    </p:spTree>
    <p:extLst>
      <p:ext uri="{BB962C8B-B14F-4D97-AF65-F5344CB8AC3E}">
        <p14:creationId xmlns:p14="http://schemas.microsoft.com/office/powerpoint/2010/main" val="2945833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EC2102-0ACF-E7B6-E2F7-6898A59A58D6}"/>
              </a:ext>
            </a:extLst>
          </p:cNvPr>
          <p:cNvSpPr>
            <a:spLocks noGrp="1"/>
          </p:cNvSpPr>
          <p:nvPr>
            <p:ph idx="1"/>
          </p:nvPr>
        </p:nvSpPr>
        <p:spPr>
          <a:xfrm>
            <a:off x="300312" y="1083815"/>
            <a:ext cx="5403111" cy="4928088"/>
          </a:xfrm>
        </p:spPr>
        <p:txBody>
          <a:bodyPr/>
          <a:lstStyle/>
          <a:p>
            <a:pPr marL="285750" indent="-285750"/>
            <a:r>
              <a:rPr lang="en-US" dirty="0"/>
              <a:t>Can you compensate for the loss?</a:t>
            </a:r>
            <a:br>
              <a:rPr lang="en-US" dirty="0"/>
            </a:br>
            <a:endParaRPr lang="en-US" dirty="0"/>
          </a:p>
          <a:p>
            <a:pPr marL="285750" indent="-285750"/>
            <a:r>
              <a:rPr lang="en-US" dirty="0"/>
              <a:t>Mark the endings.</a:t>
            </a:r>
          </a:p>
          <a:p>
            <a:pPr marL="285750" indent="-285750"/>
            <a:endParaRPr lang="en-US" dirty="0"/>
          </a:p>
          <a:p>
            <a:pPr marL="285750" indent="-285750"/>
            <a:r>
              <a:rPr lang="en-US" dirty="0"/>
              <a:t>Focus on how the endings ensure continuity.</a:t>
            </a:r>
          </a:p>
          <a:p>
            <a:pPr indent="0">
              <a:buNone/>
            </a:pPr>
            <a:endParaRPr lang="en-US" dirty="0"/>
          </a:p>
          <a:p>
            <a:pPr marL="285750" indent="-285750"/>
            <a:r>
              <a:rPr lang="en-US" dirty="0"/>
              <a:t>Treat the past with respect.</a:t>
            </a:r>
            <a:br>
              <a:rPr lang="en-US" dirty="0"/>
            </a:br>
            <a:endParaRPr lang="en-US" dirty="0"/>
          </a:p>
          <a:p>
            <a:pPr marL="285750" indent="-285750"/>
            <a:r>
              <a:rPr lang="en-US" dirty="0"/>
              <a:t>Let people take a piece of the past.</a:t>
            </a:r>
            <a:br>
              <a:rPr lang="en-US" dirty="0"/>
            </a:br>
            <a:endParaRPr lang="en-US" dirty="0"/>
          </a:p>
          <a:p>
            <a:pPr marL="285750" indent="-285750"/>
            <a:r>
              <a:rPr lang="en-US" dirty="0"/>
              <a:t>Clarify what isn’t changing.</a:t>
            </a:r>
            <a:br>
              <a:rPr lang="en-US" dirty="0"/>
            </a:br>
            <a:endParaRPr lang="en-US" dirty="0"/>
          </a:p>
          <a:p>
            <a:pPr marL="285750" indent="-285750"/>
            <a:r>
              <a:rPr lang="en-US" dirty="0"/>
              <a:t>Don’t drag it out.</a:t>
            </a:r>
            <a:br>
              <a:rPr lang="en-US" dirty="0"/>
            </a:br>
            <a:endParaRPr lang="en-US" dirty="0"/>
          </a:p>
          <a:p>
            <a:endParaRPr lang="en-US" dirty="0"/>
          </a:p>
        </p:txBody>
      </p:sp>
      <p:sp>
        <p:nvSpPr>
          <p:cNvPr id="3" name="Title 2">
            <a:extLst>
              <a:ext uri="{FF2B5EF4-FFF2-40B4-BE49-F238E27FC236}">
                <a16:creationId xmlns:a16="http://schemas.microsoft.com/office/drawing/2014/main" id="{8173EBD4-D802-1E55-8C6E-F44C14A5E617}"/>
              </a:ext>
            </a:extLst>
          </p:cNvPr>
          <p:cNvSpPr>
            <a:spLocks noGrp="1"/>
          </p:cNvSpPr>
          <p:nvPr>
            <p:ph type="title"/>
          </p:nvPr>
        </p:nvSpPr>
        <p:spPr>
          <a:xfrm>
            <a:off x="180391" y="105356"/>
            <a:ext cx="10711543" cy="1258715"/>
          </a:xfrm>
        </p:spPr>
        <p:txBody>
          <a:bodyPr>
            <a:normAutofit/>
          </a:bodyPr>
          <a:lstStyle/>
          <a:p>
            <a:br>
              <a:rPr lang="en-US" dirty="0"/>
            </a:br>
            <a:r>
              <a:rPr lang="en-US" dirty="0"/>
              <a:t>Help others to let go…</a:t>
            </a:r>
          </a:p>
        </p:txBody>
      </p:sp>
      <p:sp>
        <p:nvSpPr>
          <p:cNvPr id="5" name="TextBox 4">
            <a:extLst>
              <a:ext uri="{FF2B5EF4-FFF2-40B4-BE49-F238E27FC236}">
                <a16:creationId xmlns:a16="http://schemas.microsoft.com/office/drawing/2014/main" id="{B8ABF573-5B18-DF0D-08EC-EE20CFCEAD8B}"/>
              </a:ext>
            </a:extLst>
          </p:cNvPr>
          <p:cNvSpPr txBox="1"/>
          <p:nvPr/>
        </p:nvSpPr>
        <p:spPr>
          <a:xfrm>
            <a:off x="3610947" y="6537200"/>
            <a:ext cx="7620000" cy="215444"/>
          </a:xfrm>
          <a:prstGeom prst="rect">
            <a:avLst/>
          </a:prstGeom>
          <a:noFill/>
        </p:spPr>
        <p:txBody>
          <a:bodyPr wrap="square" rIns="0" rtlCol="0">
            <a:spAutoFit/>
          </a:bodyPr>
          <a:lstStyle/>
          <a:p>
            <a:pPr algn="r"/>
            <a:r>
              <a:rPr lang="en-US" sz="800" dirty="0">
                <a:latin typeface="Poppins Light" pitchFamily="2" charset="77"/>
                <a:cs typeface="Poppins Light" pitchFamily="2" charset="77"/>
              </a:rPr>
              <a:t>W. Bridges. 2016. Managing Transitions: Making the most of Change 4</a:t>
            </a:r>
            <a:r>
              <a:rPr lang="en-US" sz="800" baseline="30000" dirty="0">
                <a:latin typeface="Poppins Light" pitchFamily="2" charset="77"/>
                <a:cs typeface="Poppins Light" pitchFamily="2" charset="77"/>
              </a:rPr>
              <a:t>th</a:t>
            </a:r>
            <a:r>
              <a:rPr lang="en-US" sz="800" dirty="0">
                <a:latin typeface="Poppins Light" pitchFamily="2" charset="77"/>
                <a:cs typeface="Poppins Light" pitchFamily="2" charset="77"/>
              </a:rPr>
              <a:t> ed.</a:t>
            </a:r>
          </a:p>
        </p:txBody>
      </p:sp>
      <p:pic>
        <p:nvPicPr>
          <p:cNvPr id="6" name="Picture 5">
            <a:extLst>
              <a:ext uri="{FF2B5EF4-FFF2-40B4-BE49-F238E27FC236}">
                <a16:creationId xmlns:a16="http://schemas.microsoft.com/office/drawing/2014/main" id="{166FC8C6-D7BF-1E6D-4B78-6B7744D7BF4B}"/>
              </a:ext>
            </a:extLst>
          </p:cNvPr>
          <p:cNvPicPr>
            <a:picLocks noChangeAspect="1"/>
          </p:cNvPicPr>
          <p:nvPr/>
        </p:nvPicPr>
        <p:blipFill>
          <a:blip r:embed="rId3"/>
          <a:stretch>
            <a:fillRect/>
          </a:stretch>
        </p:blipFill>
        <p:spPr>
          <a:xfrm>
            <a:off x="6033206" y="849110"/>
            <a:ext cx="5083580" cy="5083580"/>
          </a:xfrm>
          <a:prstGeom prst="rect">
            <a:avLst/>
          </a:prstGeom>
        </p:spPr>
      </p:pic>
    </p:spTree>
    <p:extLst>
      <p:ext uri="{BB962C8B-B14F-4D97-AF65-F5344CB8AC3E}">
        <p14:creationId xmlns:p14="http://schemas.microsoft.com/office/powerpoint/2010/main" val="140781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BE8B22-BBC7-9850-0D07-BE3ADAE42287}"/>
              </a:ext>
            </a:extLst>
          </p:cNvPr>
          <p:cNvSpPr>
            <a:spLocks noGrp="1"/>
          </p:cNvSpPr>
          <p:nvPr>
            <p:ph idx="1"/>
          </p:nvPr>
        </p:nvSpPr>
        <p:spPr>
          <a:xfrm>
            <a:off x="3390815" y="1272796"/>
            <a:ext cx="7818205" cy="5159972"/>
          </a:xfrm>
        </p:spPr>
        <p:txBody>
          <a:bodyPr/>
          <a:lstStyle/>
          <a:p>
            <a:pPr indent="0">
              <a:buNone/>
            </a:pPr>
            <a:r>
              <a:rPr lang="en-US" sz="2200" b="0" i="0" dirty="0">
                <a:solidFill>
                  <a:srgbClr val="282828"/>
                </a:solidFill>
                <a:effectLst/>
                <a:latin typeface="Poppins Light" panose="00000400000000000000" pitchFamily="2" charset="0"/>
                <a:cs typeface="Poppins Light" panose="00000400000000000000" pitchFamily="2" charset="0"/>
              </a:rPr>
              <a:t>People do best at work when… </a:t>
            </a:r>
            <a:br>
              <a:rPr lang="en-US" sz="2200" b="0" i="0" dirty="0">
                <a:solidFill>
                  <a:srgbClr val="282828"/>
                </a:solidFill>
                <a:effectLst/>
                <a:latin typeface="Poppins Light" panose="00000400000000000000" pitchFamily="2" charset="0"/>
                <a:cs typeface="Poppins Light" panose="00000400000000000000" pitchFamily="2" charset="0"/>
              </a:rPr>
            </a:br>
            <a:endParaRPr lang="en-US" sz="2200" b="0" i="0" dirty="0">
              <a:solidFill>
                <a:srgbClr val="282828"/>
              </a:solidFill>
              <a:effectLst/>
              <a:latin typeface="Poppins Light" panose="00000400000000000000" pitchFamily="2" charset="0"/>
              <a:cs typeface="Poppins Light" panose="00000400000000000000" pitchFamily="2" charset="0"/>
            </a:endParaRPr>
          </a:p>
          <a:p>
            <a:pPr marL="342900" indent="-342900"/>
            <a:r>
              <a:rPr lang="en-US" sz="2200" b="0" i="0" dirty="0">
                <a:solidFill>
                  <a:srgbClr val="282828"/>
                </a:solidFill>
                <a:effectLst/>
                <a:latin typeface="Poppins Light" panose="00000400000000000000" pitchFamily="2" charset="0"/>
                <a:cs typeface="Poppins Light" panose="00000400000000000000" pitchFamily="2" charset="0"/>
              </a:rPr>
              <a:t>their environment is </a:t>
            </a:r>
            <a:r>
              <a:rPr lang="en-US" sz="2200" b="0" i="0" u="none" strike="noStrike" dirty="0">
                <a:effectLst/>
                <a:latin typeface="Poppins Light" panose="00000400000000000000" pitchFamily="2" charset="0"/>
                <a:cs typeface="Poppins Light" panose="00000400000000000000" pitchFamily="2" charset="0"/>
                <a:hlinkClick r:id="rId3"/>
              </a:rPr>
              <a:t>predictable</a:t>
            </a:r>
            <a:r>
              <a:rPr lang="en-US" sz="2200" b="0" i="0" dirty="0">
                <a:solidFill>
                  <a:srgbClr val="282828"/>
                </a:solidFill>
                <a:effectLst/>
                <a:latin typeface="Poppins Light" panose="00000400000000000000" pitchFamily="2" charset="0"/>
                <a:cs typeface="Poppins Light" panose="00000400000000000000" pitchFamily="2" charset="0"/>
              </a:rPr>
              <a:t>, </a:t>
            </a:r>
            <a:br>
              <a:rPr lang="en-US" sz="2200" b="0" i="0" dirty="0">
                <a:solidFill>
                  <a:srgbClr val="282828"/>
                </a:solidFill>
                <a:effectLst/>
                <a:latin typeface="Poppins Light" panose="00000400000000000000" pitchFamily="2" charset="0"/>
                <a:cs typeface="Poppins Light" panose="00000400000000000000" pitchFamily="2" charset="0"/>
              </a:rPr>
            </a:br>
            <a:endParaRPr lang="en-US" sz="2200" b="0" i="0" dirty="0">
              <a:solidFill>
                <a:srgbClr val="282828"/>
              </a:solidFill>
              <a:effectLst/>
              <a:latin typeface="Poppins Light" panose="00000400000000000000" pitchFamily="2" charset="0"/>
              <a:cs typeface="Poppins Light" panose="00000400000000000000" pitchFamily="2" charset="0"/>
            </a:endParaRPr>
          </a:p>
          <a:p>
            <a:pPr marL="342900" indent="-342900"/>
            <a:r>
              <a:rPr lang="en-US" sz="2200" b="0" i="0" dirty="0">
                <a:solidFill>
                  <a:srgbClr val="282828"/>
                </a:solidFill>
                <a:effectLst/>
                <a:latin typeface="Poppins Light" panose="00000400000000000000" pitchFamily="2" charset="0"/>
                <a:cs typeface="Poppins Light" panose="00000400000000000000" pitchFamily="2" charset="0"/>
              </a:rPr>
              <a:t>they have some sense of </a:t>
            </a:r>
            <a:r>
              <a:rPr lang="en-US" sz="2200" b="0" i="0" u="none" strike="noStrike" dirty="0">
                <a:effectLst/>
                <a:latin typeface="Poppins Light" panose="00000400000000000000" pitchFamily="2" charset="0"/>
                <a:cs typeface="Poppins Light" panose="00000400000000000000" pitchFamily="2" charset="0"/>
                <a:hlinkClick r:id="rId4"/>
              </a:rPr>
              <a:t>control</a:t>
            </a:r>
            <a:r>
              <a:rPr lang="en-US" sz="2200" b="0" i="0" dirty="0">
                <a:solidFill>
                  <a:srgbClr val="282828"/>
                </a:solidFill>
                <a:effectLst/>
                <a:latin typeface="Poppins Light" panose="00000400000000000000" pitchFamily="2" charset="0"/>
                <a:cs typeface="Poppins Light" panose="00000400000000000000" pitchFamily="2" charset="0"/>
              </a:rPr>
              <a:t> over their immediate surroundings, </a:t>
            </a:r>
            <a:br>
              <a:rPr lang="en-US" sz="2200" b="0" i="0" dirty="0">
                <a:solidFill>
                  <a:srgbClr val="282828"/>
                </a:solidFill>
                <a:effectLst/>
                <a:latin typeface="Poppins Light" panose="00000400000000000000" pitchFamily="2" charset="0"/>
                <a:cs typeface="Poppins Light" panose="00000400000000000000" pitchFamily="2" charset="0"/>
              </a:rPr>
            </a:br>
            <a:endParaRPr lang="en-US" sz="2200" b="0" i="0" dirty="0">
              <a:solidFill>
                <a:srgbClr val="282828"/>
              </a:solidFill>
              <a:effectLst/>
              <a:latin typeface="Poppins Light" panose="00000400000000000000" pitchFamily="2" charset="0"/>
              <a:cs typeface="Poppins Light" panose="00000400000000000000" pitchFamily="2" charset="0"/>
            </a:endParaRPr>
          </a:p>
          <a:p>
            <a:pPr marL="342900" indent="-342900"/>
            <a:r>
              <a:rPr lang="en-US" sz="2200" b="0" i="0" dirty="0">
                <a:solidFill>
                  <a:srgbClr val="282828"/>
                </a:solidFill>
                <a:effectLst/>
                <a:latin typeface="Poppins Light" panose="00000400000000000000" pitchFamily="2" charset="0"/>
                <a:cs typeface="Poppins Light" panose="00000400000000000000" pitchFamily="2" charset="0"/>
              </a:rPr>
              <a:t>they are part of a stable set of </a:t>
            </a:r>
            <a:r>
              <a:rPr lang="en-US" sz="2200" b="0" i="0" u="none" strike="noStrike" dirty="0">
                <a:effectLst/>
                <a:latin typeface="Poppins Light" panose="00000400000000000000" pitchFamily="2" charset="0"/>
                <a:cs typeface="Poppins Light" panose="00000400000000000000" pitchFamily="2" charset="0"/>
                <a:hlinkClick r:id="rId5"/>
              </a:rPr>
              <a:t>relationships</a:t>
            </a:r>
            <a:r>
              <a:rPr lang="en-US" sz="2200" b="0" i="0" dirty="0">
                <a:solidFill>
                  <a:srgbClr val="282828"/>
                </a:solidFill>
                <a:effectLst/>
                <a:latin typeface="Poppins Light" panose="00000400000000000000" pitchFamily="2" charset="0"/>
                <a:cs typeface="Poppins Light" panose="00000400000000000000" pitchFamily="2" charset="0"/>
              </a:rPr>
              <a:t>, </a:t>
            </a:r>
            <a:br>
              <a:rPr lang="en-US" sz="2200" b="0" i="0" dirty="0">
                <a:solidFill>
                  <a:srgbClr val="282828"/>
                </a:solidFill>
                <a:effectLst/>
                <a:latin typeface="Poppins Light" panose="00000400000000000000" pitchFamily="2" charset="0"/>
                <a:cs typeface="Poppins Light" panose="00000400000000000000" pitchFamily="2" charset="0"/>
              </a:rPr>
            </a:br>
            <a:endParaRPr lang="en-US" sz="2200" b="0" i="0" dirty="0">
              <a:solidFill>
                <a:srgbClr val="282828"/>
              </a:solidFill>
              <a:effectLst/>
              <a:latin typeface="Poppins Light" panose="00000400000000000000" pitchFamily="2" charset="0"/>
              <a:cs typeface="Poppins Light" panose="00000400000000000000" pitchFamily="2" charset="0"/>
            </a:endParaRPr>
          </a:p>
          <a:p>
            <a:pPr marL="342900" indent="-342900"/>
            <a:r>
              <a:rPr lang="en-US" sz="2200" b="0" i="0" dirty="0">
                <a:solidFill>
                  <a:srgbClr val="282828"/>
                </a:solidFill>
                <a:effectLst/>
                <a:latin typeface="Poppins Light" panose="00000400000000000000" pitchFamily="2" charset="0"/>
                <a:cs typeface="Poppins Light" panose="00000400000000000000" pitchFamily="2" charset="0"/>
              </a:rPr>
              <a:t>they feel connected to </a:t>
            </a:r>
            <a:r>
              <a:rPr lang="en-US" sz="2200" b="0" i="0" u="none" strike="noStrike" dirty="0">
                <a:effectLst/>
                <a:latin typeface="Poppins Light" panose="00000400000000000000" pitchFamily="2" charset="0"/>
                <a:cs typeface="Poppins Light" panose="00000400000000000000" pitchFamily="2" charset="0"/>
                <a:hlinkClick r:id="rId6"/>
              </a:rPr>
              <a:t>place and ritual</a:t>
            </a:r>
            <a:r>
              <a:rPr lang="en-US" sz="2200" b="0" i="0" dirty="0">
                <a:solidFill>
                  <a:srgbClr val="282828"/>
                </a:solidFill>
                <a:effectLst/>
                <a:latin typeface="Poppins Light" panose="00000400000000000000" pitchFamily="2" charset="0"/>
                <a:cs typeface="Poppins Light" panose="00000400000000000000" pitchFamily="2" charset="0"/>
              </a:rPr>
              <a:t>, and</a:t>
            </a:r>
            <a:br>
              <a:rPr lang="en-US" sz="2200" b="0" i="0" dirty="0">
                <a:solidFill>
                  <a:srgbClr val="282828"/>
                </a:solidFill>
                <a:effectLst/>
                <a:latin typeface="Poppins Light" panose="00000400000000000000" pitchFamily="2" charset="0"/>
                <a:cs typeface="Poppins Light" panose="00000400000000000000" pitchFamily="2" charset="0"/>
              </a:rPr>
            </a:br>
            <a:endParaRPr lang="en-US" sz="2200" b="0" i="0" dirty="0">
              <a:solidFill>
                <a:srgbClr val="282828"/>
              </a:solidFill>
              <a:effectLst/>
              <a:latin typeface="Poppins Light" panose="00000400000000000000" pitchFamily="2" charset="0"/>
              <a:cs typeface="Poppins Light" panose="00000400000000000000" pitchFamily="2" charset="0"/>
            </a:endParaRPr>
          </a:p>
          <a:p>
            <a:pPr marL="342900" indent="-342900"/>
            <a:r>
              <a:rPr lang="en-US" sz="2200" b="0" i="0" dirty="0">
                <a:solidFill>
                  <a:srgbClr val="282828"/>
                </a:solidFill>
                <a:effectLst/>
                <a:latin typeface="Poppins Light" panose="00000400000000000000" pitchFamily="2" charset="0"/>
                <a:cs typeface="Poppins Light" panose="00000400000000000000" pitchFamily="2" charset="0"/>
              </a:rPr>
              <a:t>the point of their efforts is </a:t>
            </a:r>
            <a:r>
              <a:rPr lang="en-US" sz="2200" b="0" i="0" u="none" strike="noStrike" dirty="0">
                <a:effectLst/>
                <a:latin typeface="Poppins Light" panose="00000400000000000000" pitchFamily="2" charset="0"/>
                <a:cs typeface="Poppins Light" panose="00000400000000000000" pitchFamily="2" charset="0"/>
                <a:hlinkClick r:id="rId7"/>
              </a:rPr>
              <a:t>readily </a:t>
            </a:r>
            <a:r>
              <a:rPr lang="en-US" sz="2200" b="0" i="0" u="none" strike="noStrike" dirty="0">
                <a:effectLst/>
                <a:latin typeface="Poppins Light" panose="00000400000000000000" pitchFamily="2" charset="0"/>
                <a:cs typeface="Poppins Light" panose="00000400000000000000" pitchFamily="2" charset="0"/>
                <a:hlinkClick r:id="rId8"/>
              </a:rPr>
              <a:t>apparent</a:t>
            </a:r>
            <a:r>
              <a:rPr lang="en-US" sz="2200" b="0" i="0" dirty="0">
                <a:solidFill>
                  <a:srgbClr val="282828"/>
                </a:solidFill>
                <a:effectLst/>
                <a:latin typeface="Poppins Light" panose="00000400000000000000" pitchFamily="2" charset="0"/>
                <a:cs typeface="Poppins Light" panose="00000400000000000000" pitchFamily="2" charset="0"/>
              </a:rPr>
              <a:t> to them. </a:t>
            </a:r>
          </a:p>
          <a:p>
            <a:pPr indent="0">
              <a:buNone/>
            </a:pPr>
            <a:endParaRPr lang="en-US" dirty="0">
              <a:solidFill>
                <a:srgbClr val="282828"/>
              </a:solidFill>
              <a:latin typeface="Poppins Light" panose="00000400000000000000" pitchFamily="2" charset="0"/>
              <a:cs typeface="Poppins Light" panose="00000400000000000000" pitchFamily="2" charset="0"/>
            </a:endParaRPr>
          </a:p>
        </p:txBody>
      </p:sp>
      <p:sp>
        <p:nvSpPr>
          <p:cNvPr id="3" name="Title 2">
            <a:extLst>
              <a:ext uri="{FF2B5EF4-FFF2-40B4-BE49-F238E27FC236}">
                <a16:creationId xmlns:a16="http://schemas.microsoft.com/office/drawing/2014/main" id="{E1FC338A-7484-638D-B802-A24236D01543}"/>
              </a:ext>
            </a:extLst>
          </p:cNvPr>
          <p:cNvSpPr>
            <a:spLocks noGrp="1"/>
          </p:cNvSpPr>
          <p:nvPr>
            <p:ph type="title"/>
          </p:nvPr>
        </p:nvSpPr>
        <p:spPr>
          <a:xfrm>
            <a:off x="169448" y="473332"/>
            <a:ext cx="11184352" cy="799464"/>
          </a:xfrm>
        </p:spPr>
        <p:txBody>
          <a:bodyPr>
            <a:normAutofit fontScale="90000"/>
          </a:bodyPr>
          <a:lstStyle/>
          <a:p>
            <a:r>
              <a:rPr lang="en-US" sz="2900" dirty="0">
                <a:effectLst/>
                <a:latin typeface="Poppins Light" panose="00000400000000000000" pitchFamily="2" charset="0"/>
                <a:cs typeface="Poppins Light" panose="00000400000000000000" pitchFamily="2" charset="0"/>
              </a:rPr>
              <a:t>Creating stability </a:t>
            </a:r>
            <a:r>
              <a:rPr lang="en-US" sz="2900" dirty="0">
                <a:latin typeface="Poppins Light" panose="00000400000000000000" pitchFamily="2" charset="0"/>
                <a:cs typeface="Poppins Light" panose="00000400000000000000" pitchFamily="2" charset="0"/>
              </a:rPr>
              <a:t>i</a:t>
            </a:r>
            <a:r>
              <a:rPr lang="en-US" sz="2900" dirty="0">
                <a:effectLst/>
                <a:latin typeface="Poppins Light" panose="00000400000000000000" pitchFamily="2" charset="0"/>
                <a:cs typeface="Poppins Light" panose="00000400000000000000" pitchFamily="2" charset="0"/>
              </a:rPr>
              <a:t>s </a:t>
            </a:r>
            <a:r>
              <a:rPr lang="en-US" sz="2900" dirty="0">
                <a:latin typeface="Poppins Light" panose="00000400000000000000" pitchFamily="2" charset="0"/>
                <a:cs typeface="Poppins Light" panose="00000400000000000000" pitchFamily="2" charset="0"/>
              </a:rPr>
              <a:t>j</a:t>
            </a:r>
            <a:r>
              <a:rPr lang="en-US" sz="2900" dirty="0">
                <a:effectLst/>
                <a:latin typeface="Poppins Light" panose="00000400000000000000" pitchFamily="2" charset="0"/>
                <a:cs typeface="Poppins Light" panose="00000400000000000000" pitchFamily="2" charset="0"/>
              </a:rPr>
              <a:t>ust as important as managing </a:t>
            </a:r>
            <a:r>
              <a:rPr lang="en-US" sz="2900" dirty="0">
                <a:latin typeface="Poppins Light" panose="00000400000000000000" pitchFamily="2" charset="0"/>
                <a:cs typeface="Poppins Light" panose="00000400000000000000" pitchFamily="2" charset="0"/>
              </a:rPr>
              <a:t>c</a:t>
            </a:r>
            <a:r>
              <a:rPr lang="en-US" sz="2900" dirty="0">
                <a:effectLst/>
                <a:latin typeface="Poppins Light" panose="00000400000000000000" pitchFamily="2" charset="0"/>
                <a:cs typeface="Poppins Light" panose="00000400000000000000" pitchFamily="2" charset="0"/>
              </a:rPr>
              <a:t>hange.</a:t>
            </a:r>
            <a:br>
              <a:rPr lang="en-US" sz="2900" dirty="0">
                <a:solidFill>
                  <a:srgbClr val="282828"/>
                </a:solidFill>
                <a:effectLst/>
                <a:latin typeface="Poppins Light" panose="00000400000000000000" pitchFamily="2" charset="0"/>
                <a:cs typeface="Poppins Light" panose="00000400000000000000" pitchFamily="2" charset="0"/>
              </a:rPr>
            </a:br>
            <a:r>
              <a:rPr lang="en-US" dirty="0"/>
              <a:t> </a:t>
            </a:r>
          </a:p>
        </p:txBody>
      </p:sp>
      <p:sp>
        <p:nvSpPr>
          <p:cNvPr id="5" name="TextBox 4">
            <a:extLst>
              <a:ext uri="{FF2B5EF4-FFF2-40B4-BE49-F238E27FC236}">
                <a16:creationId xmlns:a16="http://schemas.microsoft.com/office/drawing/2014/main" id="{554AA929-1153-5C69-341B-C68C8CAD8E83}"/>
              </a:ext>
            </a:extLst>
          </p:cNvPr>
          <p:cNvSpPr txBox="1"/>
          <p:nvPr/>
        </p:nvSpPr>
        <p:spPr>
          <a:xfrm>
            <a:off x="6497053" y="6513095"/>
            <a:ext cx="4856747" cy="246221"/>
          </a:xfrm>
          <a:prstGeom prst="rect">
            <a:avLst/>
          </a:prstGeom>
          <a:noFill/>
        </p:spPr>
        <p:txBody>
          <a:bodyPr wrap="square" rtlCol="0">
            <a:spAutoFit/>
          </a:bodyPr>
          <a:lstStyle/>
          <a:p>
            <a:r>
              <a:rPr lang="en-US" sz="1000" dirty="0"/>
              <a:t>https://hbr.org/2024/07/creating-stability-is-just-as-important-as-managing-change</a:t>
            </a:r>
          </a:p>
        </p:txBody>
      </p:sp>
      <p:pic>
        <p:nvPicPr>
          <p:cNvPr id="1028" name="Picture 4" descr="Amazon.com: Ancient Graffiti Eight-Stone Balancing Cairn - Indoor/Outdoor  Garden Decoration : Patio, Lawn &amp; Garden">
            <a:extLst>
              <a:ext uri="{FF2B5EF4-FFF2-40B4-BE49-F238E27FC236}">
                <a16:creationId xmlns:a16="http://schemas.microsoft.com/office/drawing/2014/main" id="{34A309BA-F1CE-C6F8-BB39-EDA52CA046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074" y="1089127"/>
            <a:ext cx="2814961" cy="51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51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6341-7794-4A63-1397-15C05EC33EC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321297-91DA-395B-DA04-B2160B871B3E}"/>
              </a:ext>
            </a:extLst>
          </p:cNvPr>
          <p:cNvSpPr>
            <a:spLocks noGrp="1"/>
          </p:cNvSpPr>
          <p:nvPr>
            <p:ph type="sldNum" idx="12"/>
          </p:nvPr>
        </p:nvSpPr>
        <p:spPr/>
        <p:txBody>
          <a:bodyPr/>
          <a:lstStyle/>
          <a:p>
            <a:fld id="{0CEB0294-F8F9-4515-9FEB-830951833A38}" type="slidenum">
              <a:rPr lang="en-US" smtClean="0"/>
              <a:pPr/>
              <a:t>18</a:t>
            </a:fld>
            <a:endParaRPr lang="en-US" dirty="0"/>
          </a:p>
        </p:txBody>
      </p:sp>
      <p:sp>
        <p:nvSpPr>
          <p:cNvPr id="5" name="Title 4">
            <a:extLst>
              <a:ext uri="{FF2B5EF4-FFF2-40B4-BE49-F238E27FC236}">
                <a16:creationId xmlns:a16="http://schemas.microsoft.com/office/drawing/2014/main" id="{6BD07800-2097-C839-2216-4DAB11687CDD}"/>
              </a:ext>
            </a:extLst>
          </p:cNvPr>
          <p:cNvSpPr>
            <a:spLocks noGrp="1"/>
          </p:cNvSpPr>
          <p:nvPr>
            <p:ph type="title"/>
          </p:nvPr>
        </p:nvSpPr>
        <p:spPr/>
        <p:txBody>
          <a:bodyPr>
            <a:normAutofit/>
          </a:bodyPr>
          <a:lstStyle/>
          <a:p>
            <a:r>
              <a:rPr lang="en-US" dirty="0"/>
              <a:t>The Kubler-Ross Change Curve</a:t>
            </a:r>
          </a:p>
        </p:txBody>
      </p:sp>
      <p:pic>
        <p:nvPicPr>
          <p:cNvPr id="2" name="Content Placeholder 7">
            <a:extLst>
              <a:ext uri="{FF2B5EF4-FFF2-40B4-BE49-F238E27FC236}">
                <a16:creationId xmlns:a16="http://schemas.microsoft.com/office/drawing/2014/main" id="{1B2EFDC5-4A07-E87A-5360-98FDC79F1B5E}"/>
              </a:ext>
            </a:extLst>
          </p:cNvPr>
          <p:cNvPicPr>
            <a:picLocks noGrp="1" noChangeAspect="1"/>
          </p:cNvPicPr>
          <p:nvPr>
            <p:ph idx="4294967295"/>
          </p:nvPr>
        </p:nvPicPr>
        <p:blipFill rotWithShape="1">
          <a:blip r:embed="rId3"/>
          <a:stretch/>
        </p:blipFill>
        <p:spPr>
          <a:xfrm>
            <a:off x="1509486" y="1146809"/>
            <a:ext cx="8386381" cy="5392453"/>
          </a:xfrm>
          <a:prstGeom prst="rect">
            <a:avLst/>
          </a:prstGeom>
        </p:spPr>
      </p:pic>
    </p:spTree>
    <p:extLst>
      <p:ext uri="{BB962C8B-B14F-4D97-AF65-F5344CB8AC3E}">
        <p14:creationId xmlns:p14="http://schemas.microsoft.com/office/powerpoint/2010/main" val="408223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6341-7794-4A63-1397-15C05EC33ECB}"/>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1B2EFDC5-4A07-E87A-5360-98FDC79F1B5E}"/>
              </a:ext>
            </a:extLst>
          </p:cNvPr>
          <p:cNvPicPr>
            <a:picLocks noGrp="1" noChangeAspect="1"/>
          </p:cNvPicPr>
          <p:nvPr>
            <p:ph idx="4294967295"/>
          </p:nvPr>
        </p:nvPicPr>
        <p:blipFill rotWithShape="1">
          <a:blip r:embed="rId3"/>
          <a:stretch/>
        </p:blipFill>
        <p:spPr>
          <a:xfrm>
            <a:off x="1678858" y="754312"/>
            <a:ext cx="8834284" cy="5453448"/>
          </a:xfrm>
          <a:prstGeom prst="rect">
            <a:avLst/>
          </a:prstGeom>
        </p:spPr>
      </p:pic>
      <p:sp>
        <p:nvSpPr>
          <p:cNvPr id="5" name="Title 4">
            <a:extLst>
              <a:ext uri="{FF2B5EF4-FFF2-40B4-BE49-F238E27FC236}">
                <a16:creationId xmlns:a16="http://schemas.microsoft.com/office/drawing/2014/main" id="{6BD07800-2097-C839-2216-4DAB11687CDD}"/>
              </a:ext>
            </a:extLst>
          </p:cNvPr>
          <p:cNvSpPr>
            <a:spLocks noGrp="1"/>
          </p:cNvSpPr>
          <p:nvPr>
            <p:ph type="title"/>
          </p:nvPr>
        </p:nvSpPr>
        <p:spPr/>
        <p:txBody>
          <a:bodyPr>
            <a:normAutofit/>
          </a:bodyPr>
          <a:lstStyle/>
          <a:p>
            <a:r>
              <a:rPr lang="en-US" dirty="0"/>
              <a:t>The Kubler-Ross Change Curve</a:t>
            </a:r>
          </a:p>
        </p:txBody>
      </p:sp>
      <p:grpSp>
        <p:nvGrpSpPr>
          <p:cNvPr id="8" name="Group 7">
            <a:extLst>
              <a:ext uri="{FF2B5EF4-FFF2-40B4-BE49-F238E27FC236}">
                <a16:creationId xmlns:a16="http://schemas.microsoft.com/office/drawing/2014/main" id="{FF9E34F9-3D7E-5D68-9D78-1D669838F444}"/>
              </a:ext>
            </a:extLst>
          </p:cNvPr>
          <p:cNvGrpSpPr/>
          <p:nvPr/>
        </p:nvGrpSpPr>
        <p:grpSpPr>
          <a:xfrm>
            <a:off x="5122609" y="3739597"/>
            <a:ext cx="1635694" cy="1038516"/>
            <a:chOff x="3598609" y="3739597"/>
            <a:chExt cx="1635694" cy="1038516"/>
          </a:xfrm>
        </p:grpSpPr>
        <p:sp>
          <p:nvSpPr>
            <p:cNvPr id="6" name="Moon 5">
              <a:extLst>
                <a:ext uri="{FF2B5EF4-FFF2-40B4-BE49-F238E27FC236}">
                  <a16:creationId xmlns:a16="http://schemas.microsoft.com/office/drawing/2014/main" id="{00183821-0634-3BE1-D948-34061D0F2D10}"/>
                </a:ext>
              </a:extLst>
            </p:cNvPr>
            <p:cNvSpPr/>
            <p:nvPr/>
          </p:nvSpPr>
          <p:spPr>
            <a:xfrm rot="16200000">
              <a:off x="4084798" y="3628609"/>
              <a:ext cx="663315" cy="1635694"/>
            </a:xfrm>
            <a:prstGeom prst="mo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63B872-0578-B16D-009E-E3E197B7D218}"/>
                </a:ext>
              </a:extLst>
            </p:cNvPr>
            <p:cNvSpPr txBox="1"/>
            <p:nvPr/>
          </p:nvSpPr>
          <p:spPr>
            <a:xfrm>
              <a:off x="3742232" y="3739597"/>
              <a:ext cx="1348446" cy="646331"/>
            </a:xfrm>
            <a:prstGeom prst="rect">
              <a:avLst/>
            </a:prstGeom>
            <a:noFill/>
          </p:spPr>
          <p:txBody>
            <a:bodyPr wrap="none" rtlCol="0">
              <a:spAutoFit/>
            </a:bodyPr>
            <a:lstStyle/>
            <a:p>
              <a:pPr algn="ctr"/>
              <a:r>
                <a:rPr lang="en-US" dirty="0">
                  <a:latin typeface="Poppins Light" panose="00000400000000000000" pitchFamily="2" charset="0"/>
                  <a:cs typeface="Poppins Light" panose="00000400000000000000" pitchFamily="2" charset="0"/>
                </a:rPr>
                <a:t>Valley </a:t>
              </a:r>
              <a:br>
                <a:rPr lang="en-US" dirty="0">
                  <a:latin typeface="Poppins Light" panose="00000400000000000000" pitchFamily="2" charset="0"/>
                  <a:cs typeface="Poppins Light" panose="00000400000000000000" pitchFamily="2" charset="0"/>
                </a:rPr>
              </a:br>
              <a:r>
                <a:rPr lang="en-US" dirty="0">
                  <a:latin typeface="Poppins Light" panose="00000400000000000000" pitchFamily="2" charset="0"/>
                  <a:cs typeface="Poppins Light" panose="00000400000000000000" pitchFamily="2" charset="0"/>
                </a:rPr>
                <a:t>of Despair</a:t>
              </a:r>
            </a:p>
          </p:txBody>
        </p:sp>
      </p:grpSp>
    </p:spTree>
    <p:extLst>
      <p:ext uri="{BB962C8B-B14F-4D97-AF65-F5344CB8AC3E}">
        <p14:creationId xmlns:p14="http://schemas.microsoft.com/office/powerpoint/2010/main" val="270627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580620" y="2064090"/>
            <a:ext cx="4314676" cy="70836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C00000"/>
              </a:buClr>
              <a:buSzPts val="3000"/>
              <a:buNone/>
            </a:pPr>
            <a:r>
              <a:rPr lang="en-US" sz="3000" b="1">
                <a:solidFill>
                  <a:srgbClr val="C00000"/>
                </a:solidFill>
                <a:latin typeface="Poppins Light"/>
                <a:ea typeface="Poppins Light"/>
                <a:cs typeface="Poppins Light"/>
                <a:sym typeface="Poppins Light"/>
              </a:rPr>
              <a:t>Who we are</a:t>
            </a:r>
            <a:endParaRPr/>
          </a:p>
        </p:txBody>
      </p:sp>
      <p:pic>
        <p:nvPicPr>
          <p:cNvPr id="119" name="Google Shape;119;p16" descr="Graphical user interface&#10;&#10;Description automatically generated with medium confidence"/>
          <p:cNvPicPr preferRelativeResize="0"/>
          <p:nvPr/>
        </p:nvPicPr>
        <p:blipFill rotWithShape="1">
          <a:blip r:embed="rId3">
            <a:alphaModFix/>
          </a:blip>
          <a:srcRect/>
          <a:stretch/>
        </p:blipFill>
        <p:spPr>
          <a:xfrm>
            <a:off x="1667603" y="317596"/>
            <a:ext cx="5785913" cy="1621809"/>
          </a:xfrm>
          <a:prstGeom prst="rect">
            <a:avLst/>
          </a:prstGeom>
          <a:noFill/>
          <a:ln>
            <a:noFill/>
          </a:ln>
        </p:spPr>
      </p:pic>
      <p:sp>
        <p:nvSpPr>
          <p:cNvPr id="120" name="Google Shape;120;p16"/>
          <p:cNvSpPr txBox="1"/>
          <p:nvPr/>
        </p:nvSpPr>
        <p:spPr>
          <a:xfrm>
            <a:off x="3379699" y="6078738"/>
            <a:ext cx="49401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a:solidFill>
                  <a:srgbClr val="C00000"/>
                </a:solidFill>
                <a:latin typeface="Poppins Light"/>
                <a:ea typeface="Poppins Light"/>
                <a:cs typeface="Poppins Light"/>
                <a:sym typeface="Poppins Light"/>
              </a:rPr>
              <a:t>strategicconsulting.wisc.edu</a:t>
            </a:r>
            <a:endParaRPr/>
          </a:p>
        </p:txBody>
      </p:sp>
      <p:sp>
        <p:nvSpPr>
          <p:cNvPr id="121" name="Google Shape;121;p16"/>
          <p:cNvSpPr txBox="1"/>
          <p:nvPr/>
        </p:nvSpPr>
        <p:spPr>
          <a:xfrm>
            <a:off x="5849767" y="2016139"/>
            <a:ext cx="4940135" cy="7083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C00000"/>
              </a:buClr>
              <a:buSzPts val="3000"/>
              <a:buFont typeface="Arial"/>
              <a:buNone/>
            </a:pPr>
            <a:r>
              <a:rPr lang="en-US" sz="3000" b="1" i="0" u="none" strike="noStrike" cap="none">
                <a:solidFill>
                  <a:srgbClr val="C00000"/>
                </a:solidFill>
                <a:latin typeface="Poppins Light"/>
                <a:ea typeface="Poppins Light"/>
                <a:cs typeface="Poppins Light"/>
                <a:sym typeface="Poppins Light"/>
              </a:rPr>
              <a:t>Our core services</a:t>
            </a:r>
            <a:endParaRPr/>
          </a:p>
        </p:txBody>
      </p:sp>
      <p:sp>
        <p:nvSpPr>
          <p:cNvPr id="122" name="Google Shape;122;p16"/>
          <p:cNvSpPr txBox="1"/>
          <p:nvPr/>
        </p:nvSpPr>
        <p:spPr>
          <a:xfrm>
            <a:off x="580620" y="2783455"/>
            <a:ext cx="4711816" cy="30777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i="0" u="none" strike="noStrike" cap="none">
                <a:solidFill>
                  <a:schemeClr val="dk1"/>
                </a:solidFill>
                <a:latin typeface="Poppins Light"/>
                <a:ea typeface="Poppins Light"/>
                <a:cs typeface="Poppins Light"/>
                <a:sym typeface="Poppins Light"/>
              </a:rPr>
              <a:t>We are an internal consulting office that works with academic and administrative units on campus to address organizational challenges, advance strategic priorities, and improve organizational effectiveness.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6"/>
          <p:cNvSpPr txBox="1"/>
          <p:nvPr/>
        </p:nvSpPr>
        <p:spPr>
          <a:xfrm>
            <a:off x="5849767" y="2761298"/>
            <a:ext cx="6129736" cy="307776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Strategic planning</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Process improvement</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Organization design and redesign</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Enhancing organizational culture and climate</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Project management and delivery</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Leadership coaching</a:t>
            </a:r>
            <a:endParaRPr/>
          </a:p>
          <a:p>
            <a:pPr marL="285750" marR="0" lvl="0" indent="-285750" algn="l" rtl="0">
              <a:spcBef>
                <a:spcPts val="0"/>
              </a:spcBef>
              <a:spcAft>
                <a:spcPts val="0"/>
              </a:spcAft>
              <a:buClr>
                <a:schemeClr val="dk1"/>
              </a:buClr>
              <a:buSzPts val="2200"/>
              <a:buFont typeface="Arial"/>
              <a:buChar char="•"/>
            </a:pPr>
            <a:r>
              <a:rPr lang="en-US" sz="2200">
                <a:solidFill>
                  <a:schemeClr val="dk1"/>
                </a:solidFill>
                <a:latin typeface="Poppins Light"/>
                <a:ea typeface="Poppins Light"/>
                <a:cs typeface="Poppins Light"/>
                <a:sym typeface="Poppins Light"/>
              </a:rPr>
              <a:t>Organizational change management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16">
            <a:hlinkClick r:id="rId4"/>
          </p:cNvPr>
          <p:cNvSpPr/>
          <p:nvPr/>
        </p:nvSpPr>
        <p:spPr>
          <a:xfrm>
            <a:off x="3797059" y="6133048"/>
            <a:ext cx="3657600" cy="46166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D6341-7794-4A63-1397-15C05EC33ECB}"/>
            </a:ext>
          </a:extLst>
        </p:cNvPr>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1B2EFDC5-4A07-E87A-5360-98FDC79F1B5E}"/>
              </a:ext>
            </a:extLst>
          </p:cNvPr>
          <p:cNvPicPr>
            <a:picLocks noGrp="1" noChangeAspect="1"/>
          </p:cNvPicPr>
          <p:nvPr>
            <p:ph idx="4294967295"/>
          </p:nvPr>
        </p:nvPicPr>
        <p:blipFill rotWithShape="1">
          <a:blip r:embed="rId3"/>
          <a:stretch/>
        </p:blipFill>
        <p:spPr>
          <a:xfrm>
            <a:off x="1678857" y="754312"/>
            <a:ext cx="8945599" cy="5453448"/>
          </a:xfrm>
          <a:prstGeom prst="rect">
            <a:avLst/>
          </a:prstGeom>
        </p:spPr>
      </p:pic>
      <p:sp>
        <p:nvSpPr>
          <p:cNvPr id="5" name="Title 4">
            <a:extLst>
              <a:ext uri="{FF2B5EF4-FFF2-40B4-BE49-F238E27FC236}">
                <a16:creationId xmlns:a16="http://schemas.microsoft.com/office/drawing/2014/main" id="{6BD07800-2097-C839-2216-4DAB11687CDD}"/>
              </a:ext>
            </a:extLst>
          </p:cNvPr>
          <p:cNvSpPr>
            <a:spLocks noGrp="1"/>
          </p:cNvSpPr>
          <p:nvPr>
            <p:ph type="title"/>
          </p:nvPr>
        </p:nvSpPr>
        <p:spPr/>
        <p:txBody>
          <a:bodyPr>
            <a:normAutofit/>
          </a:bodyPr>
          <a:lstStyle/>
          <a:p>
            <a:r>
              <a:rPr lang="en-US" dirty="0"/>
              <a:t>The Kubler-Ross Change Curve</a:t>
            </a:r>
          </a:p>
        </p:txBody>
      </p:sp>
      <p:pic>
        <p:nvPicPr>
          <p:cNvPr id="9" name="Picture 8">
            <a:extLst>
              <a:ext uri="{FF2B5EF4-FFF2-40B4-BE49-F238E27FC236}">
                <a16:creationId xmlns:a16="http://schemas.microsoft.com/office/drawing/2014/main" id="{7FE71D4A-6F16-E1C7-500D-3FDEB2DB1C60}"/>
              </a:ext>
            </a:extLst>
          </p:cNvPr>
          <p:cNvPicPr>
            <a:picLocks noChangeAspect="1"/>
          </p:cNvPicPr>
          <p:nvPr/>
        </p:nvPicPr>
        <p:blipFill>
          <a:blip r:embed="rId4"/>
          <a:stretch>
            <a:fillRect/>
          </a:stretch>
        </p:blipFill>
        <p:spPr>
          <a:xfrm>
            <a:off x="4916252" y="3127304"/>
            <a:ext cx="2050537" cy="1009791"/>
          </a:xfrm>
          <a:prstGeom prst="rect">
            <a:avLst/>
          </a:prstGeom>
        </p:spPr>
      </p:pic>
      <p:sp>
        <p:nvSpPr>
          <p:cNvPr id="10" name="Moon 9">
            <a:extLst>
              <a:ext uri="{FF2B5EF4-FFF2-40B4-BE49-F238E27FC236}">
                <a16:creationId xmlns:a16="http://schemas.microsoft.com/office/drawing/2014/main" id="{94F108C7-9137-FBFC-076F-AB2D19929E77}"/>
              </a:ext>
            </a:extLst>
          </p:cNvPr>
          <p:cNvSpPr/>
          <p:nvPr/>
        </p:nvSpPr>
        <p:spPr>
          <a:xfrm rot="16200000">
            <a:off x="5640505" y="3596902"/>
            <a:ext cx="663315" cy="1699108"/>
          </a:xfrm>
          <a:prstGeom prst="mo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963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ircle-Large">
            <a:extLst>
              <a:ext uri="{FF2B5EF4-FFF2-40B4-BE49-F238E27FC236}">
                <a16:creationId xmlns:a16="http://schemas.microsoft.com/office/drawing/2014/main" id="{E5F008A2-09EA-973F-D1F2-46CF3F0BB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7" y="472284"/>
            <a:ext cx="54832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11C93C1-A4D9-6173-A4F9-47A5D662C0E0}"/>
              </a:ext>
            </a:extLst>
          </p:cNvPr>
          <p:cNvSpPr txBox="1">
            <a:spLocks noChangeArrowheads="1"/>
          </p:cNvSpPr>
          <p:nvPr/>
        </p:nvSpPr>
        <p:spPr bwMode="auto">
          <a:xfrm>
            <a:off x="7668774" y="492684"/>
            <a:ext cx="34419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lang="en-US" altLang="en-US" sz="2200" kern="0" dirty="0">
                <a:solidFill>
                  <a:prstClr val="black"/>
                </a:solidFill>
                <a:latin typeface="Poppins Light" panose="00000400000000000000" pitchFamily="2" charset="0"/>
                <a:cs typeface="Poppins Light" panose="00000400000000000000" pitchFamily="2" charset="0"/>
              </a:rPr>
              <a:t>Things </a:t>
            </a:r>
            <a:r>
              <a:rPr kumimoji="0" lang="en-US" altLang="en-US" sz="2200" b="0" i="0" u="none" strike="noStrike" kern="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you care about. </a:t>
            </a:r>
          </a:p>
        </p:txBody>
      </p:sp>
      <p:sp>
        <p:nvSpPr>
          <p:cNvPr id="7" name="TextBox 2">
            <a:extLst>
              <a:ext uri="{FF2B5EF4-FFF2-40B4-BE49-F238E27FC236}">
                <a16:creationId xmlns:a16="http://schemas.microsoft.com/office/drawing/2014/main" id="{ABC99C0C-32D8-146E-6190-539F89A70527}"/>
              </a:ext>
            </a:extLst>
          </p:cNvPr>
          <p:cNvSpPr txBox="1">
            <a:spLocks noChangeArrowheads="1"/>
          </p:cNvSpPr>
          <p:nvPr/>
        </p:nvSpPr>
        <p:spPr bwMode="auto">
          <a:xfrm>
            <a:off x="187569" y="5274734"/>
            <a:ext cx="43476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200" dirty="0">
                <a:latin typeface="Poppins Light" panose="00000400000000000000" pitchFamily="2" charset="0"/>
                <a:cs typeface="Poppins Light" panose="00000400000000000000" pitchFamily="2" charset="0"/>
              </a:rPr>
              <a:t>Things you can affect directly.</a:t>
            </a:r>
          </a:p>
        </p:txBody>
      </p:sp>
      <p:sp>
        <p:nvSpPr>
          <p:cNvPr id="14" name="Arrow: Right 13">
            <a:extLst>
              <a:ext uri="{FF2B5EF4-FFF2-40B4-BE49-F238E27FC236}">
                <a16:creationId xmlns:a16="http://schemas.microsoft.com/office/drawing/2014/main" id="{F63915DA-8809-3802-27BA-1964A5CF676F}"/>
              </a:ext>
            </a:extLst>
          </p:cNvPr>
          <p:cNvSpPr/>
          <p:nvPr/>
        </p:nvSpPr>
        <p:spPr>
          <a:xfrm rot="18272380">
            <a:off x="3845297" y="5118735"/>
            <a:ext cx="2320676" cy="4260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72FDB0BF-A2E7-547B-A2F0-5FC1BCFCF717}"/>
              </a:ext>
            </a:extLst>
          </p:cNvPr>
          <p:cNvSpPr/>
          <p:nvPr/>
        </p:nvSpPr>
        <p:spPr>
          <a:xfrm rot="8692322">
            <a:off x="8024576" y="1612903"/>
            <a:ext cx="2320676" cy="4260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8">
            <a:extLst>
              <a:ext uri="{FF2B5EF4-FFF2-40B4-BE49-F238E27FC236}">
                <a16:creationId xmlns:a16="http://schemas.microsoft.com/office/drawing/2014/main" id="{05D15B5D-1E25-C27F-C8A3-87F2F3BB9E9A}"/>
              </a:ext>
            </a:extLst>
          </p:cNvPr>
          <p:cNvSpPr txBox="1">
            <a:spLocks noChangeArrowheads="1"/>
          </p:cNvSpPr>
          <p:nvPr/>
        </p:nvSpPr>
        <p:spPr bwMode="auto">
          <a:xfrm>
            <a:off x="7274176" y="6408325"/>
            <a:ext cx="57102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800" dirty="0">
                <a:latin typeface="Arial" panose="020B0604020202020204" pitchFamily="34" charset="0"/>
                <a:cs typeface="Arial" panose="020B0604020202020204" pitchFamily="34" charset="0"/>
              </a:rPr>
              <a:t>Covey, S.  2005.  Seven Habits of Highly Effective People Guide Book Version 3.0</a:t>
            </a:r>
          </a:p>
        </p:txBody>
      </p:sp>
      <p:sp>
        <p:nvSpPr>
          <p:cNvPr id="3" name="Title 2">
            <a:extLst>
              <a:ext uri="{FF2B5EF4-FFF2-40B4-BE49-F238E27FC236}">
                <a16:creationId xmlns:a16="http://schemas.microsoft.com/office/drawing/2014/main" id="{9214C7D0-12FB-E469-BD8F-AFA9809F4868}"/>
              </a:ext>
            </a:extLst>
          </p:cNvPr>
          <p:cNvSpPr>
            <a:spLocks noGrp="1"/>
          </p:cNvSpPr>
          <p:nvPr>
            <p:ph type="title"/>
          </p:nvPr>
        </p:nvSpPr>
        <p:spPr>
          <a:xfrm>
            <a:off x="253781" y="352915"/>
            <a:ext cx="3918506" cy="799464"/>
          </a:xfrm>
        </p:spPr>
        <p:txBody>
          <a:bodyPr/>
          <a:lstStyle/>
          <a:p>
            <a:r>
              <a:rPr lang="en-US" dirty="0"/>
              <a:t>Your mindset matters.</a:t>
            </a:r>
          </a:p>
        </p:txBody>
      </p:sp>
    </p:spTree>
    <p:extLst>
      <p:ext uri="{BB962C8B-B14F-4D97-AF65-F5344CB8AC3E}">
        <p14:creationId xmlns:p14="http://schemas.microsoft.com/office/powerpoint/2010/main" val="2170088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1">
            <a:extLst>
              <a:ext uri="{FF2B5EF4-FFF2-40B4-BE49-F238E27FC236}">
                <a16:creationId xmlns:a16="http://schemas.microsoft.com/office/drawing/2014/main" id="{56C17957-D151-4DAD-EFC4-A8E39DFF4C7C}"/>
              </a:ext>
            </a:extLst>
          </p:cNvPr>
          <p:cNvGrpSpPr>
            <a:grpSpLocks/>
          </p:cNvGrpSpPr>
          <p:nvPr/>
        </p:nvGrpSpPr>
        <p:grpSpPr bwMode="auto">
          <a:xfrm>
            <a:off x="6648335" y="295684"/>
            <a:ext cx="3024187" cy="2881313"/>
            <a:chOff x="4788024" y="764704"/>
            <a:chExt cx="3024336" cy="2880320"/>
          </a:xfrm>
        </p:grpSpPr>
        <p:grpSp>
          <p:nvGrpSpPr>
            <p:cNvPr id="6" name="Group 12">
              <a:extLst>
                <a:ext uri="{FF2B5EF4-FFF2-40B4-BE49-F238E27FC236}">
                  <a16:creationId xmlns:a16="http://schemas.microsoft.com/office/drawing/2014/main" id="{AA6A7BD8-D768-48D8-262C-A1659CE8C231}"/>
                </a:ext>
              </a:extLst>
            </p:cNvPr>
            <p:cNvGrpSpPr>
              <a:grpSpLocks/>
            </p:cNvGrpSpPr>
            <p:nvPr/>
          </p:nvGrpSpPr>
          <p:grpSpPr bwMode="auto">
            <a:xfrm>
              <a:off x="4788024" y="764704"/>
              <a:ext cx="3024336" cy="2880320"/>
              <a:chOff x="4788024" y="764704"/>
              <a:chExt cx="3024336" cy="2880320"/>
            </a:xfrm>
          </p:grpSpPr>
          <p:sp>
            <p:nvSpPr>
              <p:cNvPr id="13" name="Oval 12">
                <a:extLst>
                  <a:ext uri="{FF2B5EF4-FFF2-40B4-BE49-F238E27FC236}">
                    <a16:creationId xmlns:a16="http://schemas.microsoft.com/office/drawing/2014/main" id="{261D9A1F-8754-83B6-4738-CD08B8EC87C1}"/>
                  </a:ext>
                </a:extLst>
              </p:cNvPr>
              <p:cNvSpPr/>
              <p:nvPr/>
            </p:nvSpPr>
            <p:spPr>
              <a:xfrm>
                <a:off x="4788024" y="764704"/>
                <a:ext cx="3024336" cy="288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5">
                <a:extLst>
                  <a:ext uri="{FF2B5EF4-FFF2-40B4-BE49-F238E27FC236}">
                    <a16:creationId xmlns:a16="http://schemas.microsoft.com/office/drawing/2014/main" id="{675D13B9-D4A5-E33E-01F8-F24C9853AE59}"/>
                  </a:ext>
                </a:extLst>
              </p:cNvPr>
              <p:cNvSpPr txBox="1">
                <a:spLocks noChangeArrowheads="1"/>
              </p:cNvSpPr>
              <p:nvPr/>
            </p:nvSpPr>
            <p:spPr bwMode="auto">
              <a:xfrm>
                <a:off x="5308847" y="962003"/>
                <a:ext cx="2081122" cy="36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a:latin typeface="Arial" panose="020B0604020202020204" pitchFamily="34" charset="0"/>
                    <a:cs typeface="Arial" panose="020B0604020202020204" pitchFamily="34" charset="0"/>
                  </a:rPr>
                  <a:t>Circle of </a:t>
                </a:r>
                <a:r>
                  <a:rPr lang="en-US" altLang="en-US" dirty="0">
                    <a:latin typeface="Poppins Light" panose="00000400000000000000" pitchFamily="2" charset="0"/>
                    <a:cs typeface="Poppins Light" panose="00000400000000000000" pitchFamily="2" charset="0"/>
                  </a:rPr>
                  <a:t>Concern</a:t>
                </a:r>
              </a:p>
            </p:txBody>
          </p:sp>
        </p:grpSp>
        <p:grpSp>
          <p:nvGrpSpPr>
            <p:cNvPr id="7" name="Group 8">
              <a:extLst>
                <a:ext uri="{FF2B5EF4-FFF2-40B4-BE49-F238E27FC236}">
                  <a16:creationId xmlns:a16="http://schemas.microsoft.com/office/drawing/2014/main" id="{C92BC156-6118-1700-3F0F-B7762CCBBDC4}"/>
                </a:ext>
              </a:extLst>
            </p:cNvPr>
            <p:cNvGrpSpPr>
              <a:grpSpLocks/>
            </p:cNvGrpSpPr>
            <p:nvPr/>
          </p:nvGrpSpPr>
          <p:grpSpPr bwMode="auto">
            <a:xfrm>
              <a:off x="5400829" y="1269355"/>
              <a:ext cx="1798726" cy="1901169"/>
              <a:chOff x="5400829" y="1269355"/>
              <a:chExt cx="1798726" cy="1901169"/>
            </a:xfrm>
          </p:grpSpPr>
          <p:sp>
            <p:nvSpPr>
              <p:cNvPr id="8" name="Oval 7">
                <a:extLst>
                  <a:ext uri="{FF2B5EF4-FFF2-40B4-BE49-F238E27FC236}">
                    <a16:creationId xmlns:a16="http://schemas.microsoft.com/office/drawing/2014/main" id="{6FD4387B-8B15-5C6D-AD50-D8876D7A3F8A}"/>
                  </a:ext>
                </a:extLst>
              </p:cNvPr>
              <p:cNvSpPr/>
              <p:nvPr/>
            </p:nvSpPr>
            <p:spPr>
              <a:xfrm>
                <a:off x="5400829" y="1269355"/>
                <a:ext cx="1798726" cy="187101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7">
                <a:extLst>
                  <a:ext uri="{FF2B5EF4-FFF2-40B4-BE49-F238E27FC236}">
                    <a16:creationId xmlns:a16="http://schemas.microsoft.com/office/drawing/2014/main" id="{D4A4C799-6803-223F-3B98-ADE84509273E}"/>
                  </a:ext>
                </a:extLst>
              </p:cNvPr>
              <p:cNvSpPr txBox="1">
                <a:spLocks noChangeArrowheads="1"/>
              </p:cNvSpPr>
              <p:nvPr/>
            </p:nvSpPr>
            <p:spPr bwMode="auto">
              <a:xfrm>
                <a:off x="5547761" y="1928086"/>
                <a:ext cx="1513122" cy="64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dirty="0">
                    <a:latin typeface="Arial" panose="020B0604020202020204" pitchFamily="34" charset="0"/>
                    <a:cs typeface="Arial" panose="020B0604020202020204" pitchFamily="34" charset="0"/>
                  </a:rPr>
                  <a:t>Circle of </a:t>
                </a:r>
                <a:r>
                  <a:rPr lang="en-US" altLang="en-US" dirty="0">
                    <a:latin typeface="Poppins Light" panose="00000400000000000000" pitchFamily="2" charset="0"/>
                    <a:cs typeface="Poppins Light" panose="00000400000000000000" pitchFamily="2" charset="0"/>
                  </a:rPr>
                  <a:t>Influence</a:t>
                </a:r>
              </a:p>
            </p:txBody>
          </p:sp>
          <p:sp>
            <p:nvSpPr>
              <p:cNvPr id="10" name="Up Arrow 6">
                <a:extLst>
                  <a:ext uri="{FF2B5EF4-FFF2-40B4-BE49-F238E27FC236}">
                    <a16:creationId xmlns:a16="http://schemas.microsoft.com/office/drawing/2014/main" id="{7375792D-6793-246E-8B5C-97AE8A85F813}"/>
                  </a:ext>
                </a:extLst>
              </p:cNvPr>
              <p:cNvSpPr/>
              <p:nvPr/>
            </p:nvSpPr>
            <p:spPr>
              <a:xfrm rot="3406030">
                <a:off x="6646377" y="1527150"/>
                <a:ext cx="468151" cy="43182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Up Arrow 9">
                <a:extLst>
                  <a:ext uri="{FF2B5EF4-FFF2-40B4-BE49-F238E27FC236}">
                    <a16:creationId xmlns:a16="http://schemas.microsoft.com/office/drawing/2014/main" id="{BD97D346-4B56-9B02-C0D9-E938279A6CE4}"/>
                  </a:ext>
                </a:extLst>
              </p:cNvPr>
              <p:cNvSpPr/>
              <p:nvPr/>
            </p:nvSpPr>
            <p:spPr>
              <a:xfrm rot="10800000">
                <a:off x="6115240" y="2738873"/>
                <a:ext cx="468335" cy="43165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Up Arrow 10">
                <a:extLst>
                  <a:ext uri="{FF2B5EF4-FFF2-40B4-BE49-F238E27FC236}">
                    <a16:creationId xmlns:a16="http://schemas.microsoft.com/office/drawing/2014/main" id="{C6CB08B2-07D7-18C5-B3A5-39A01484A406}"/>
                  </a:ext>
                </a:extLst>
              </p:cNvPr>
              <p:cNvSpPr/>
              <p:nvPr/>
            </p:nvSpPr>
            <p:spPr>
              <a:xfrm rot="18029203">
                <a:off x="5545391" y="1529531"/>
                <a:ext cx="466564" cy="43182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grpSp>
        <p:nvGrpSpPr>
          <p:cNvPr id="15" name="Group 22">
            <a:extLst>
              <a:ext uri="{FF2B5EF4-FFF2-40B4-BE49-F238E27FC236}">
                <a16:creationId xmlns:a16="http://schemas.microsoft.com/office/drawing/2014/main" id="{02EA5D85-31B9-717A-32A7-9AEEF1559757}"/>
              </a:ext>
            </a:extLst>
          </p:cNvPr>
          <p:cNvGrpSpPr>
            <a:grpSpLocks/>
          </p:cNvGrpSpPr>
          <p:nvPr/>
        </p:nvGrpSpPr>
        <p:grpSpPr bwMode="auto">
          <a:xfrm>
            <a:off x="6652409" y="3365605"/>
            <a:ext cx="3024187" cy="2879725"/>
            <a:chOff x="5059365" y="3586085"/>
            <a:chExt cx="3024336" cy="2880320"/>
          </a:xfrm>
        </p:grpSpPr>
        <p:grpSp>
          <p:nvGrpSpPr>
            <p:cNvPr id="16" name="Group 24">
              <a:extLst>
                <a:ext uri="{FF2B5EF4-FFF2-40B4-BE49-F238E27FC236}">
                  <a16:creationId xmlns:a16="http://schemas.microsoft.com/office/drawing/2014/main" id="{9A835556-1222-AF53-9169-4B84BAA6A9DE}"/>
                </a:ext>
              </a:extLst>
            </p:cNvPr>
            <p:cNvGrpSpPr>
              <a:grpSpLocks/>
            </p:cNvGrpSpPr>
            <p:nvPr/>
          </p:nvGrpSpPr>
          <p:grpSpPr bwMode="auto">
            <a:xfrm>
              <a:off x="5059365" y="3586085"/>
              <a:ext cx="3024336" cy="2880320"/>
              <a:chOff x="4788024" y="764704"/>
              <a:chExt cx="3024336" cy="2880320"/>
            </a:xfrm>
          </p:grpSpPr>
          <p:sp>
            <p:nvSpPr>
              <p:cNvPr id="23" name="Oval 22">
                <a:extLst>
                  <a:ext uri="{FF2B5EF4-FFF2-40B4-BE49-F238E27FC236}">
                    <a16:creationId xmlns:a16="http://schemas.microsoft.com/office/drawing/2014/main" id="{0CD954FD-D580-1D98-FFFA-4893262BE167}"/>
                  </a:ext>
                </a:extLst>
              </p:cNvPr>
              <p:cNvSpPr/>
              <p:nvPr/>
            </p:nvSpPr>
            <p:spPr>
              <a:xfrm>
                <a:off x="4788024" y="764704"/>
                <a:ext cx="3024336" cy="288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32">
                <a:extLst>
                  <a:ext uri="{FF2B5EF4-FFF2-40B4-BE49-F238E27FC236}">
                    <a16:creationId xmlns:a16="http://schemas.microsoft.com/office/drawing/2014/main" id="{483EA68F-A4E2-5CA1-A199-195D72444764}"/>
                  </a:ext>
                </a:extLst>
              </p:cNvPr>
              <p:cNvSpPr txBox="1">
                <a:spLocks noChangeArrowheads="1"/>
              </p:cNvSpPr>
              <p:nvPr/>
            </p:nvSpPr>
            <p:spPr bwMode="auto">
              <a:xfrm>
                <a:off x="5316589" y="1052422"/>
                <a:ext cx="1997761" cy="36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a:latin typeface="Arial" panose="020B0604020202020204" pitchFamily="34" charset="0"/>
                    <a:cs typeface="Arial" panose="020B0604020202020204" pitchFamily="34" charset="0"/>
                  </a:rPr>
                  <a:t>Circle </a:t>
                </a:r>
                <a:r>
                  <a:rPr lang="en-US" altLang="en-US" dirty="0">
                    <a:latin typeface="Poppins Light" panose="00000400000000000000" pitchFamily="2" charset="0"/>
                    <a:cs typeface="Poppins Light" panose="00000400000000000000" pitchFamily="2" charset="0"/>
                  </a:rPr>
                  <a:t>of</a:t>
                </a:r>
                <a:r>
                  <a:rPr lang="en-US" altLang="en-US" dirty="0">
                    <a:latin typeface="Arial" panose="020B0604020202020204" pitchFamily="34" charset="0"/>
                    <a:cs typeface="Arial" panose="020B0604020202020204" pitchFamily="34" charset="0"/>
                  </a:rPr>
                  <a:t> Concern</a:t>
                </a:r>
              </a:p>
            </p:txBody>
          </p:sp>
        </p:grpSp>
        <p:grpSp>
          <p:nvGrpSpPr>
            <p:cNvPr id="17" name="Group 25">
              <a:extLst>
                <a:ext uri="{FF2B5EF4-FFF2-40B4-BE49-F238E27FC236}">
                  <a16:creationId xmlns:a16="http://schemas.microsoft.com/office/drawing/2014/main" id="{6B712649-132D-5775-F181-E42D890526DD}"/>
                </a:ext>
              </a:extLst>
            </p:cNvPr>
            <p:cNvGrpSpPr>
              <a:grpSpLocks/>
            </p:cNvGrpSpPr>
            <p:nvPr/>
          </p:nvGrpSpPr>
          <p:grpSpPr bwMode="auto">
            <a:xfrm>
              <a:off x="5832515" y="4329189"/>
              <a:ext cx="1535189" cy="1664044"/>
              <a:chOff x="5561174" y="1507808"/>
              <a:chExt cx="1535189" cy="1664044"/>
            </a:xfrm>
          </p:grpSpPr>
          <p:sp>
            <p:nvSpPr>
              <p:cNvPr id="18" name="Oval 17">
                <a:extLst>
                  <a:ext uri="{FF2B5EF4-FFF2-40B4-BE49-F238E27FC236}">
                    <a16:creationId xmlns:a16="http://schemas.microsoft.com/office/drawing/2014/main" id="{6923DF64-39D7-E82F-CC78-C7B1B50D83E0}"/>
                  </a:ext>
                </a:extLst>
              </p:cNvPr>
              <p:cNvSpPr/>
              <p:nvPr/>
            </p:nvSpPr>
            <p:spPr>
              <a:xfrm>
                <a:off x="5588163" y="1555443"/>
                <a:ext cx="1422470" cy="140046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27">
                <a:extLst>
                  <a:ext uri="{FF2B5EF4-FFF2-40B4-BE49-F238E27FC236}">
                    <a16:creationId xmlns:a16="http://schemas.microsoft.com/office/drawing/2014/main" id="{BEAC0C68-D4CC-E6D9-9F69-CF857F6195F5}"/>
                  </a:ext>
                </a:extLst>
              </p:cNvPr>
              <p:cNvSpPr txBox="1">
                <a:spLocks noChangeArrowheads="1"/>
              </p:cNvSpPr>
              <p:nvPr/>
            </p:nvSpPr>
            <p:spPr bwMode="auto">
              <a:xfrm>
                <a:off x="5759664" y="1932736"/>
                <a:ext cx="1233091" cy="64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dirty="0">
                    <a:latin typeface="Poppins Light" panose="00000400000000000000" pitchFamily="2" charset="0"/>
                    <a:cs typeface="Poppins Light" panose="00000400000000000000" pitchFamily="2" charset="0"/>
                  </a:rPr>
                  <a:t>Circle of </a:t>
                </a:r>
                <a:br>
                  <a:rPr lang="en-US" altLang="en-US" dirty="0">
                    <a:latin typeface="Poppins Light" panose="00000400000000000000" pitchFamily="2" charset="0"/>
                    <a:cs typeface="Poppins Light" panose="00000400000000000000" pitchFamily="2" charset="0"/>
                  </a:rPr>
                </a:br>
                <a:r>
                  <a:rPr lang="en-US" altLang="en-US" dirty="0">
                    <a:latin typeface="Poppins Light" panose="00000400000000000000" pitchFamily="2" charset="0"/>
                    <a:cs typeface="Poppins Light" panose="00000400000000000000" pitchFamily="2" charset="0"/>
                  </a:rPr>
                  <a:t>Influence</a:t>
                </a:r>
              </a:p>
            </p:txBody>
          </p:sp>
          <p:sp>
            <p:nvSpPr>
              <p:cNvPr id="20" name="Up Arrow 28">
                <a:extLst>
                  <a:ext uri="{FF2B5EF4-FFF2-40B4-BE49-F238E27FC236}">
                    <a16:creationId xmlns:a16="http://schemas.microsoft.com/office/drawing/2014/main" id="{937367A0-BD8C-44D7-4DB2-EFC21689F4BC}"/>
                  </a:ext>
                </a:extLst>
              </p:cNvPr>
              <p:cNvSpPr/>
              <p:nvPr/>
            </p:nvSpPr>
            <p:spPr>
              <a:xfrm rot="13826440">
                <a:off x="6646248" y="1526102"/>
                <a:ext cx="468409" cy="43182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Up Arrow 29">
                <a:extLst>
                  <a:ext uri="{FF2B5EF4-FFF2-40B4-BE49-F238E27FC236}">
                    <a16:creationId xmlns:a16="http://schemas.microsoft.com/office/drawing/2014/main" id="{2B347BCC-0259-F348-EFA7-C68FEA604FB2}"/>
                  </a:ext>
                </a:extLst>
              </p:cNvPr>
              <p:cNvSpPr/>
              <p:nvPr/>
            </p:nvSpPr>
            <p:spPr>
              <a:xfrm>
                <a:off x="6115239" y="2739963"/>
                <a:ext cx="466748" cy="431889"/>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Up Arrow 30">
                <a:extLst>
                  <a:ext uri="{FF2B5EF4-FFF2-40B4-BE49-F238E27FC236}">
                    <a16:creationId xmlns:a16="http://schemas.microsoft.com/office/drawing/2014/main" id="{72FB0185-2300-2111-640F-A9AA79C5A495}"/>
                  </a:ext>
                </a:extLst>
              </p:cNvPr>
              <p:cNvSpPr/>
              <p:nvPr/>
            </p:nvSpPr>
            <p:spPr>
              <a:xfrm rot="7716983">
                <a:off x="5542880" y="1529277"/>
                <a:ext cx="468409" cy="43182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25" name="TextBox 35839">
            <a:extLst>
              <a:ext uri="{FF2B5EF4-FFF2-40B4-BE49-F238E27FC236}">
                <a16:creationId xmlns:a16="http://schemas.microsoft.com/office/drawing/2014/main" id="{2E752153-3AF4-3524-376F-5C69D1E3EB92}"/>
              </a:ext>
            </a:extLst>
          </p:cNvPr>
          <p:cNvSpPr txBox="1">
            <a:spLocks noGrp="1" noChangeArrowheads="1"/>
          </p:cNvSpPr>
          <p:nvPr>
            <p:ph idx="1"/>
          </p:nvPr>
        </p:nvSpPr>
        <p:spPr bwMode="auto">
          <a:xfrm>
            <a:off x="1008380" y="1619964"/>
            <a:ext cx="10172700" cy="44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indent="0" eaLnBrk="1" hangingPunct="1">
              <a:buNone/>
            </a:pPr>
            <a:r>
              <a:rPr lang="en-US" altLang="en-US" sz="3600" dirty="0">
                <a:latin typeface="Poppins Light" panose="00000400000000000000" pitchFamily="2" charset="0"/>
                <a:cs typeface="Poppins Light" panose="00000400000000000000" pitchFamily="2" charset="0"/>
              </a:rPr>
              <a:t>Proactive Focus</a:t>
            </a:r>
          </a:p>
        </p:txBody>
      </p:sp>
      <p:sp>
        <p:nvSpPr>
          <p:cNvPr id="26" name="TextBox 35840">
            <a:extLst>
              <a:ext uri="{FF2B5EF4-FFF2-40B4-BE49-F238E27FC236}">
                <a16:creationId xmlns:a16="http://schemas.microsoft.com/office/drawing/2014/main" id="{FA0D55D3-0CB3-C85A-9869-5B55A8298481}"/>
              </a:ext>
            </a:extLst>
          </p:cNvPr>
          <p:cNvSpPr txBox="1">
            <a:spLocks noChangeArrowheads="1"/>
          </p:cNvSpPr>
          <p:nvPr/>
        </p:nvSpPr>
        <p:spPr bwMode="auto">
          <a:xfrm>
            <a:off x="1050663" y="4472167"/>
            <a:ext cx="3959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600" dirty="0">
                <a:latin typeface="Poppins Light" panose="00000400000000000000" pitchFamily="2" charset="0"/>
                <a:cs typeface="Poppins Light" panose="00000400000000000000" pitchFamily="2" charset="0"/>
              </a:rPr>
              <a:t>Reactive Focus</a:t>
            </a:r>
          </a:p>
        </p:txBody>
      </p:sp>
      <p:sp>
        <p:nvSpPr>
          <p:cNvPr id="27" name="TextBox 38">
            <a:extLst>
              <a:ext uri="{FF2B5EF4-FFF2-40B4-BE49-F238E27FC236}">
                <a16:creationId xmlns:a16="http://schemas.microsoft.com/office/drawing/2014/main" id="{FB05F9EB-BEE4-B6AE-1A38-380D2CE854CF}"/>
              </a:ext>
            </a:extLst>
          </p:cNvPr>
          <p:cNvSpPr txBox="1">
            <a:spLocks noChangeArrowheads="1"/>
          </p:cNvSpPr>
          <p:nvPr/>
        </p:nvSpPr>
        <p:spPr bwMode="auto">
          <a:xfrm>
            <a:off x="6513514" y="6553199"/>
            <a:ext cx="57102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000" dirty="0">
                <a:latin typeface="Arial" panose="020B0604020202020204" pitchFamily="34" charset="0"/>
                <a:cs typeface="Arial" panose="020B0604020202020204" pitchFamily="34" charset="0"/>
              </a:rPr>
              <a:t>Covey, S.  2005.  Seven Habits of Highly Effective People Guide Book Version 3.0</a:t>
            </a:r>
          </a:p>
        </p:txBody>
      </p:sp>
    </p:spTree>
    <p:extLst>
      <p:ext uri="{BB962C8B-B14F-4D97-AF65-F5344CB8AC3E}">
        <p14:creationId xmlns:p14="http://schemas.microsoft.com/office/powerpoint/2010/main" val="3263323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Person raising fist">
            <a:extLst>
              <a:ext uri="{FF2B5EF4-FFF2-40B4-BE49-F238E27FC236}">
                <a16:creationId xmlns:a16="http://schemas.microsoft.com/office/drawing/2014/main" id="{3F8CB478-F505-B55A-AEED-374DC1C3440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578" r="11580" b="2"/>
          <a:stretch/>
        </p:blipFill>
        <p:spPr>
          <a:xfrm>
            <a:off x="4038599" y="10"/>
            <a:ext cx="8160026" cy="6875809"/>
          </a:xfrm>
          <a:prstGeom prst="rect">
            <a:avLst/>
          </a:prstGeom>
        </p:spPr>
      </p:pic>
      <p:sp>
        <p:nvSpPr>
          <p:cNvPr id="4" name="Title 3">
            <a:extLst>
              <a:ext uri="{FF2B5EF4-FFF2-40B4-BE49-F238E27FC236}">
                <a16:creationId xmlns:a16="http://schemas.microsoft.com/office/drawing/2014/main" id="{CE5FEF37-0C23-4668-DD3C-62E701F89D65}"/>
              </a:ext>
            </a:extLst>
          </p:cNvPr>
          <p:cNvSpPr>
            <a:spLocks noGrp="1"/>
          </p:cNvSpPr>
          <p:nvPr>
            <p:ph type="title"/>
          </p:nvPr>
        </p:nvSpPr>
        <p:spPr>
          <a:xfrm>
            <a:off x="737674" y="1305884"/>
            <a:ext cx="3052293" cy="4964288"/>
          </a:xfrm>
        </p:spPr>
        <p:txBody>
          <a:bodyPr vert="horz" lIns="91440" tIns="45720" rIns="91440" bIns="45720" rtlCol="0" anchor="t">
            <a:normAutofit/>
          </a:bodyPr>
          <a:lstStyle/>
          <a:p>
            <a:pPr algn="r"/>
            <a:r>
              <a:rPr lang="en-US" sz="2500" dirty="0">
                <a:solidFill>
                  <a:schemeClr val="tx1"/>
                </a:solidFill>
              </a:rPr>
              <a:t>In what ways does resistance to change manifest in our work and personal lives, and what are some specific behaviors, attitudes, or situations that indicate this resistance?</a:t>
            </a:r>
          </a:p>
        </p:txBody>
      </p:sp>
    </p:spTree>
    <p:extLst>
      <p:ext uri="{BB962C8B-B14F-4D97-AF65-F5344CB8AC3E}">
        <p14:creationId xmlns:p14="http://schemas.microsoft.com/office/powerpoint/2010/main" val="925639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ree in a mountain">
            <a:extLst>
              <a:ext uri="{FF2B5EF4-FFF2-40B4-BE49-F238E27FC236}">
                <a16:creationId xmlns:a16="http://schemas.microsoft.com/office/drawing/2014/main" id="{39D2ECC6-68DF-6BFA-89B0-DDCE49B420B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21080"/>
          <a:stretch/>
        </p:blipFill>
        <p:spPr>
          <a:xfrm>
            <a:off x="4038599" y="10"/>
            <a:ext cx="8160026" cy="6875809"/>
          </a:xfrm>
          <a:prstGeom prst="rect">
            <a:avLst/>
          </a:prstGeom>
        </p:spPr>
      </p:pic>
      <p:sp>
        <p:nvSpPr>
          <p:cNvPr id="2" name="Title 1">
            <a:extLst>
              <a:ext uri="{FF2B5EF4-FFF2-40B4-BE49-F238E27FC236}">
                <a16:creationId xmlns:a16="http://schemas.microsoft.com/office/drawing/2014/main" id="{03919966-107A-6B1D-DA59-76C86C5F8FB4}"/>
              </a:ext>
            </a:extLst>
          </p:cNvPr>
          <p:cNvSpPr>
            <a:spLocks noGrp="1"/>
          </p:cNvSpPr>
          <p:nvPr>
            <p:ph type="title"/>
          </p:nvPr>
        </p:nvSpPr>
        <p:spPr>
          <a:xfrm>
            <a:off x="810246" y="1439984"/>
            <a:ext cx="3052293" cy="4685045"/>
          </a:xfrm>
        </p:spPr>
        <p:txBody>
          <a:bodyPr vert="horz" lIns="91440" tIns="45720" rIns="91440" bIns="45720" rtlCol="0" anchor="t">
            <a:normAutofit fontScale="90000"/>
          </a:bodyPr>
          <a:lstStyle/>
          <a:p>
            <a:pPr algn="r"/>
            <a:r>
              <a:rPr lang="en-US" sz="3100" dirty="0">
                <a:solidFill>
                  <a:schemeClr val="tx1"/>
                </a:solidFill>
              </a:rPr>
              <a:t>What strategies or tactics have you found effective for overcoming resistance to change, whether in your personal life or professional environment?</a:t>
            </a:r>
          </a:p>
        </p:txBody>
      </p:sp>
    </p:spTree>
    <p:extLst>
      <p:ext uri="{BB962C8B-B14F-4D97-AF65-F5344CB8AC3E}">
        <p14:creationId xmlns:p14="http://schemas.microsoft.com/office/powerpoint/2010/main" val="99766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1150-1EB6-2A94-E00C-17501D2B094B}"/>
              </a:ext>
            </a:extLst>
          </p:cNvPr>
          <p:cNvSpPr>
            <a:spLocks noGrp="1"/>
          </p:cNvSpPr>
          <p:nvPr>
            <p:ph type="title"/>
          </p:nvPr>
        </p:nvSpPr>
        <p:spPr>
          <a:xfrm>
            <a:off x="8052443" y="1474849"/>
            <a:ext cx="3428357" cy="4374407"/>
          </a:xfrm>
        </p:spPr>
        <p:txBody>
          <a:bodyPr vert="horz" lIns="91440" tIns="45720" rIns="91440" bIns="45720" rtlCol="0" anchor="t">
            <a:normAutofit/>
          </a:bodyPr>
          <a:lstStyle/>
          <a:p>
            <a:r>
              <a:rPr lang="en-US" sz="2200" dirty="0">
                <a:solidFill>
                  <a:schemeClr val="tx1"/>
                </a:solidFill>
              </a:rPr>
              <a:t>What are your views on the importance of building resilience in the face of change, and what specific approaches do you believe are most effective in fostering that resilience?</a:t>
            </a:r>
          </a:p>
        </p:txBody>
      </p:sp>
      <p:pic>
        <p:nvPicPr>
          <p:cNvPr id="5" name="Content Placeholder 4" descr="Woman in headscarf with raised bicep">
            <a:extLst>
              <a:ext uri="{FF2B5EF4-FFF2-40B4-BE49-F238E27FC236}">
                <a16:creationId xmlns:a16="http://schemas.microsoft.com/office/drawing/2014/main" id="{EE4FF050-4D5F-0CB4-E481-0C5882C6A20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736" r="18170"/>
          <a:stretch/>
        </p:blipFill>
        <p:spPr>
          <a:xfrm>
            <a:off x="1" y="-7623"/>
            <a:ext cx="7760508" cy="6872343"/>
          </a:xfrm>
          <a:prstGeom prst="rect">
            <a:avLst/>
          </a:prstGeom>
        </p:spPr>
      </p:pic>
    </p:spTree>
    <p:extLst>
      <p:ext uri="{BB962C8B-B14F-4D97-AF65-F5344CB8AC3E}">
        <p14:creationId xmlns:p14="http://schemas.microsoft.com/office/powerpoint/2010/main" val="3960097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50287-8BB4-5ADB-59CE-0C4061033FA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3F816D-FDB7-E8C5-AA39-446E022B9110}"/>
              </a:ext>
            </a:extLst>
          </p:cNvPr>
          <p:cNvSpPr>
            <a:spLocks noGrp="1"/>
          </p:cNvSpPr>
          <p:nvPr>
            <p:ph idx="1"/>
          </p:nvPr>
        </p:nvSpPr>
        <p:spPr>
          <a:xfrm>
            <a:off x="2152653" y="1449705"/>
            <a:ext cx="7360315" cy="4561402"/>
          </a:xfrm>
        </p:spPr>
        <p:txBody>
          <a:bodyPr/>
          <a:lstStyle/>
          <a:p>
            <a:pPr indent="0" algn="ctr">
              <a:lnSpc>
                <a:spcPts val="2850"/>
              </a:lnSpc>
              <a:spcBef>
                <a:spcPts val="600"/>
              </a:spcBef>
              <a:spcAft>
                <a:spcPts val="600"/>
              </a:spcAft>
              <a:buNone/>
            </a:pPr>
            <a:r>
              <a:rPr lang="en-US" sz="2200" dirty="0"/>
              <a:t>If you have questions or want more information:</a:t>
            </a:r>
            <a:br>
              <a:rPr lang="en-US" sz="2200" dirty="0"/>
            </a:br>
            <a:br>
              <a:rPr lang="en-US" sz="2200" dirty="0"/>
            </a:br>
            <a:r>
              <a:rPr lang="en-US" dirty="0"/>
              <a:t>Office of Strategic Consulting</a:t>
            </a:r>
            <a:br>
              <a:rPr lang="en-US" dirty="0"/>
            </a:br>
            <a:r>
              <a:rPr lang="en-US" dirty="0"/>
              <a:t> </a:t>
            </a:r>
            <a:r>
              <a:rPr lang="en-US" dirty="0">
                <a:hlinkClick r:id="rId3"/>
              </a:rPr>
              <a:t>strategicconsulting.wisc.edu</a:t>
            </a:r>
            <a:endParaRPr lang="en-US" dirty="0"/>
          </a:p>
          <a:p>
            <a:pPr indent="0" algn="ctr">
              <a:lnSpc>
                <a:spcPts val="2850"/>
              </a:lnSpc>
              <a:spcBef>
                <a:spcPts val="600"/>
              </a:spcBef>
              <a:spcAft>
                <a:spcPts val="600"/>
              </a:spcAft>
              <a:buNone/>
            </a:pPr>
            <a:br>
              <a:rPr lang="en-US" dirty="0"/>
            </a:br>
            <a:r>
              <a:rPr lang="en-US" dirty="0"/>
              <a:t>John Graves, Associate Consultant</a:t>
            </a:r>
            <a:br>
              <a:rPr lang="en-US" dirty="0"/>
            </a:br>
            <a:r>
              <a:rPr lang="en-US" dirty="0">
                <a:hlinkClick r:id="rId4"/>
              </a:rPr>
              <a:t>John.graves@wisc.edu</a:t>
            </a:r>
            <a:r>
              <a:rPr lang="en-US" dirty="0"/>
              <a:t> </a:t>
            </a:r>
          </a:p>
          <a:p>
            <a:pPr indent="0" algn="ctr">
              <a:lnSpc>
                <a:spcPts val="2850"/>
              </a:lnSpc>
              <a:spcBef>
                <a:spcPts val="600"/>
              </a:spcBef>
              <a:spcAft>
                <a:spcPts val="600"/>
              </a:spcAft>
              <a:buNone/>
            </a:pPr>
            <a:r>
              <a:rPr lang="en-US" dirty="0"/>
              <a:t>Jen Erickson, Capacity Building Lead</a:t>
            </a:r>
            <a:br>
              <a:rPr lang="en-US" dirty="0"/>
            </a:br>
            <a:r>
              <a:rPr lang="en-US" dirty="0">
                <a:hlinkClick r:id="rId5"/>
              </a:rPr>
              <a:t>jennifer.erickson@wisc.edu</a:t>
            </a:r>
            <a:endParaRPr lang="en-US" dirty="0"/>
          </a:p>
          <a:p>
            <a:pPr indent="0" algn="ctr">
              <a:lnSpc>
                <a:spcPts val="2850"/>
              </a:lnSpc>
              <a:spcBef>
                <a:spcPts val="600"/>
              </a:spcBef>
              <a:spcAft>
                <a:spcPts val="600"/>
              </a:spcAft>
              <a:buNone/>
            </a:pPr>
            <a:br>
              <a:rPr lang="en-US" sz="2200" dirty="0"/>
            </a:br>
            <a:endParaRPr lang="en-US" dirty="0"/>
          </a:p>
        </p:txBody>
      </p:sp>
      <p:sp>
        <p:nvSpPr>
          <p:cNvPr id="3" name="Title 2">
            <a:extLst>
              <a:ext uri="{FF2B5EF4-FFF2-40B4-BE49-F238E27FC236}">
                <a16:creationId xmlns:a16="http://schemas.microsoft.com/office/drawing/2014/main" id="{50E31E31-5EFB-4ABE-C757-3E4F87E24E91}"/>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28323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91DB3-E8DD-62B8-A190-0146E5CEE9E8}"/>
              </a:ext>
            </a:extLst>
          </p:cNvPr>
          <p:cNvPicPr>
            <a:picLocks noChangeAspect="1"/>
          </p:cNvPicPr>
          <p:nvPr/>
        </p:nvPicPr>
        <p:blipFill>
          <a:blip r:embed="rId3"/>
          <a:stretch>
            <a:fillRect/>
          </a:stretch>
        </p:blipFill>
        <p:spPr>
          <a:xfrm>
            <a:off x="1524000" y="3626429"/>
            <a:ext cx="8502316" cy="2655790"/>
          </a:xfrm>
          <a:prstGeom prst="rect">
            <a:avLst/>
          </a:prstGeom>
        </p:spPr>
      </p:pic>
      <p:pic>
        <p:nvPicPr>
          <p:cNvPr id="5" name="Content Placeholder 5" descr="A black background with red and white text&#10;&#10;Description automatically generated">
            <a:extLst>
              <a:ext uri="{FF2B5EF4-FFF2-40B4-BE49-F238E27FC236}">
                <a16:creationId xmlns:a16="http://schemas.microsoft.com/office/drawing/2014/main" id="{4FEC696A-CEAD-6447-F19B-4FC0EB73CB88}"/>
              </a:ext>
            </a:extLst>
          </p:cNvPr>
          <p:cNvPicPr>
            <a:picLocks noGrp="1" noChangeAspect="1"/>
          </p:cNvPicPr>
          <p:nvPr>
            <p:ph idx="1"/>
          </p:nvPr>
        </p:nvPicPr>
        <p:blipFill>
          <a:blip r:embed="rId4"/>
          <a:stretch>
            <a:fillRect/>
          </a:stretch>
        </p:blipFill>
        <p:spPr>
          <a:xfrm>
            <a:off x="2342148" y="1"/>
            <a:ext cx="6474561" cy="2076965"/>
          </a:xfrm>
        </p:spPr>
      </p:pic>
      <p:sp>
        <p:nvSpPr>
          <p:cNvPr id="7" name="TextBox 6">
            <a:extLst>
              <a:ext uri="{FF2B5EF4-FFF2-40B4-BE49-F238E27FC236}">
                <a16:creationId xmlns:a16="http://schemas.microsoft.com/office/drawing/2014/main" id="{33E2A24B-3EDB-1CE4-9859-DE8BA452DCC5}"/>
              </a:ext>
            </a:extLst>
          </p:cNvPr>
          <p:cNvSpPr txBox="1"/>
          <p:nvPr/>
        </p:nvSpPr>
        <p:spPr>
          <a:xfrm>
            <a:off x="3136672" y="2177613"/>
            <a:ext cx="4572000"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April 17, 2025, at Union South</a:t>
            </a:r>
          </a:p>
          <a:p>
            <a:pPr marL="285750" indent="-285750">
              <a:buFont typeface="Wingdings" panose="05000000000000000000" pitchFamily="2" charset="2"/>
              <a:buChar char="Ø"/>
            </a:pPr>
            <a:r>
              <a:rPr lang="en-US" dirty="0"/>
              <a:t>Free, day-long event</a:t>
            </a:r>
          </a:p>
          <a:p>
            <a:pPr marL="285750" indent="-285750">
              <a:buFont typeface="Wingdings" panose="05000000000000000000" pitchFamily="2" charset="2"/>
              <a:buChar char="Ø"/>
            </a:pPr>
            <a:r>
              <a:rPr lang="en-US" dirty="0"/>
              <a:t>Learn more at </a:t>
            </a:r>
            <a:r>
              <a:rPr lang="en-US" dirty="0">
                <a:hlinkClick r:id="rId5"/>
              </a:rPr>
              <a:t>https://showcase.wisc.edu/</a:t>
            </a:r>
            <a:r>
              <a:rPr lang="en-US" dirty="0"/>
              <a:t> </a:t>
            </a:r>
          </a:p>
        </p:txBody>
      </p:sp>
    </p:spTree>
    <p:extLst>
      <p:ext uri="{BB962C8B-B14F-4D97-AF65-F5344CB8AC3E}">
        <p14:creationId xmlns:p14="http://schemas.microsoft.com/office/powerpoint/2010/main" val="108034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3C2AFD-12BE-AA7B-1224-28579DB4A675}"/>
              </a:ext>
            </a:extLst>
          </p:cNvPr>
          <p:cNvSpPr>
            <a:spLocks noGrp="1"/>
          </p:cNvSpPr>
          <p:nvPr>
            <p:ph type="sldNum" sz="quarter" idx="12"/>
          </p:nvPr>
        </p:nvSpPr>
        <p:spPr/>
        <p:txBody>
          <a:bodyPr/>
          <a:lstStyle/>
          <a:p>
            <a:fld id="{0CEB0294-F8F9-4515-9FEB-830951833A38}" type="slidenum">
              <a:rPr lang="en-US" smtClean="0"/>
              <a:pPr/>
              <a:t>4</a:t>
            </a:fld>
            <a:endParaRPr lang="en-US" dirty="0"/>
          </a:p>
        </p:txBody>
      </p:sp>
      <p:sp>
        <p:nvSpPr>
          <p:cNvPr id="3" name="Rectangle: Rounded Corners 2">
            <a:extLst>
              <a:ext uri="{FF2B5EF4-FFF2-40B4-BE49-F238E27FC236}">
                <a16:creationId xmlns:a16="http://schemas.microsoft.com/office/drawing/2014/main" id="{7F588D1B-1D1F-5EC3-8024-14C04B5B57A5}"/>
              </a:ext>
            </a:extLst>
          </p:cNvPr>
          <p:cNvSpPr/>
          <p:nvPr>
            <p:custDataLst>
              <p:tags r:id="rId2"/>
            </p:custDataLst>
          </p:nvPr>
        </p:nvSpPr>
        <p:spPr>
          <a:xfrm>
            <a:off x="6286500" y="365760"/>
            <a:ext cx="4000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fontScale="92500" lnSpcReduction="20000"/>
          </a:bodyPr>
          <a:lstStyle/>
          <a:p>
            <a:r>
              <a:rPr lang="en-US" sz="2000">
                <a:solidFill>
                  <a:srgbClr val="5B5B5B"/>
                </a:solidFill>
              </a:rPr>
              <a:t>Please download and install the Slido app on all computers you use</a:t>
            </a:r>
          </a:p>
        </p:txBody>
      </p:sp>
      <p:pic>
        <p:nvPicPr>
          <p:cNvPr id="5" name="Graphic 4">
            <a:extLst>
              <a:ext uri="{FF2B5EF4-FFF2-40B4-BE49-F238E27FC236}">
                <a16:creationId xmlns:a16="http://schemas.microsoft.com/office/drawing/2014/main" id="{D3939CDF-92EE-5F82-0B3D-E81C55EC534E}"/>
              </a:ext>
            </a:extLst>
          </p:cNvPr>
          <p:cNvPicPr>
            <a:picLocks/>
          </p:cNvPicPr>
          <p:nvPr>
            <p:custDataLst>
              <p:tags r:id="rId3"/>
            </p:custDataLst>
          </p:nvPr>
        </p:nvPicPr>
        <p:blipFill>
          <a:blip r:embed="rId10">
            <a:extLst>
              <a:ext uri="{96DAC541-7B7A-43D3-8B79-37D633B846F1}">
                <asvg:svgBlip xmlns:asvg="http://schemas.microsoft.com/office/drawing/2016/SVG/main" r:embed="rId11"/>
              </a:ext>
            </a:extLst>
          </a:blip>
          <a:stretch>
            <a:fillRect/>
          </a:stretch>
        </p:blipFill>
        <p:spPr>
          <a:xfrm>
            <a:off x="9302048" y="512864"/>
            <a:ext cx="597332" cy="597332"/>
          </a:xfrm>
          <a:prstGeom prst="rect">
            <a:avLst/>
          </a:prstGeom>
        </p:spPr>
      </p:pic>
      <p:pic>
        <p:nvPicPr>
          <p:cNvPr id="7" name="Graphic 6">
            <a:extLst>
              <a:ext uri="{FF2B5EF4-FFF2-40B4-BE49-F238E27FC236}">
                <a16:creationId xmlns:a16="http://schemas.microsoft.com/office/drawing/2014/main" id="{02BF0F33-D403-9C5D-B60E-6E67DB3FFAF6}"/>
              </a:ext>
            </a:extLst>
          </p:cNvPr>
          <p:cNvPicPr>
            <a:picLocks/>
          </p:cNvPicPr>
          <p:nvPr>
            <p:custDataLst>
              <p:tags r:id="rId4"/>
            </p:custDataLst>
          </p:nvPr>
        </p:nvPicPr>
        <p:blipFill>
          <a:blip r:embed="rId12">
            <a:extLst>
              <a:ext uri="{96DAC541-7B7A-43D3-8B79-37D633B846F1}">
                <asvg:svgBlip xmlns:asvg="http://schemas.microsoft.com/office/drawing/2016/SVG/main" r:embed="rId13"/>
              </a:ext>
            </a:extLst>
          </a:blip>
          <a:stretch>
            <a:fillRect/>
          </a:stretch>
        </p:blipFill>
        <p:spPr>
          <a:xfrm>
            <a:off x="4450080" y="617220"/>
            <a:ext cx="777240" cy="388620"/>
          </a:xfrm>
          <a:prstGeom prst="rect">
            <a:avLst/>
          </a:prstGeom>
        </p:spPr>
      </p:pic>
      <p:pic>
        <p:nvPicPr>
          <p:cNvPr id="9" name="Graphic 8">
            <a:extLst>
              <a:ext uri="{FF2B5EF4-FFF2-40B4-BE49-F238E27FC236}">
                <a16:creationId xmlns:a16="http://schemas.microsoft.com/office/drawing/2014/main" id="{F56636E8-D614-190F-A7CB-BE80990595B3}"/>
              </a:ext>
            </a:extLst>
          </p:cNvPr>
          <p:cNvPicPr>
            <a:picLocks/>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191410" y="2571750"/>
            <a:ext cx="1737360" cy="1737360"/>
          </a:xfrm>
          <a:prstGeom prst="rect">
            <a:avLst/>
          </a:prstGeom>
        </p:spPr>
      </p:pic>
      <p:sp>
        <p:nvSpPr>
          <p:cNvPr id="10" name="Rectangle 9">
            <a:extLst>
              <a:ext uri="{FF2B5EF4-FFF2-40B4-BE49-F238E27FC236}">
                <a16:creationId xmlns:a16="http://schemas.microsoft.com/office/drawing/2014/main" id="{C297FB91-4865-1E12-F2F2-36374C63C782}"/>
              </a:ext>
            </a:extLst>
          </p:cNvPr>
          <p:cNvSpPr/>
          <p:nvPr>
            <p:custDataLst>
              <p:tags r:id="rId6"/>
            </p:custDataLst>
          </p:nvPr>
        </p:nvSpPr>
        <p:spPr>
          <a:xfrm>
            <a:off x="3117850" y="2571750"/>
            <a:ext cx="63373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dirty="0">
                <a:solidFill>
                  <a:srgbClr val="5B5B5B"/>
                </a:solidFill>
              </a:rPr>
              <a:t>How do you react to change?</a:t>
            </a:r>
          </a:p>
        </p:txBody>
      </p:sp>
      <p:sp>
        <p:nvSpPr>
          <p:cNvPr id="11" name="Rectangle 10">
            <a:extLst>
              <a:ext uri="{FF2B5EF4-FFF2-40B4-BE49-F238E27FC236}">
                <a16:creationId xmlns:a16="http://schemas.microsoft.com/office/drawing/2014/main" id="{C3453725-51BB-70D5-5410-0185A3DBCA31}"/>
              </a:ext>
            </a:extLst>
          </p:cNvPr>
          <p:cNvSpPr/>
          <p:nvPr>
            <p:custDataLst>
              <p:tags r:id="rId7"/>
            </p:custDataLst>
          </p:nvPr>
        </p:nvSpPr>
        <p:spPr>
          <a:xfrm>
            <a:off x="4450080" y="6032500"/>
            <a:ext cx="5486400" cy="38862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85000" lnSpcReduction="10000"/>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555024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2DC7-9ED9-75AA-0B09-A6022C17E27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Let us tell you about our experiences with change.</a:t>
            </a:r>
          </a:p>
        </p:txBody>
      </p:sp>
      <p:pic>
        <p:nvPicPr>
          <p:cNvPr id="4" name="Content Placeholder 3">
            <a:extLst>
              <a:ext uri="{FF2B5EF4-FFF2-40B4-BE49-F238E27FC236}">
                <a16:creationId xmlns:a16="http://schemas.microsoft.com/office/drawing/2014/main" id="{3427B57E-317D-850F-130A-55612ACE105C}"/>
              </a:ext>
            </a:extLst>
          </p:cNvPr>
          <p:cNvPicPr>
            <a:picLocks noGrp="1" noChangeAspect="1"/>
          </p:cNvPicPr>
          <p:nvPr>
            <p:ph idx="1"/>
          </p:nvPr>
        </p:nvPicPr>
        <p:blipFill>
          <a:blip r:embed="rId3"/>
          <a:stretch>
            <a:fillRect/>
          </a:stretch>
        </p:blipFill>
        <p:spPr>
          <a:xfrm>
            <a:off x="4038600" y="1055200"/>
            <a:ext cx="7188199" cy="4744211"/>
          </a:xfrm>
          <a:prstGeom prst="rect">
            <a:avLst/>
          </a:prstGeom>
        </p:spPr>
      </p:pic>
    </p:spTree>
    <p:extLst>
      <p:ext uri="{BB962C8B-B14F-4D97-AF65-F5344CB8AC3E}">
        <p14:creationId xmlns:p14="http://schemas.microsoft.com/office/powerpoint/2010/main" val="815452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ign with multicolored text&#10;&#10;Description automatically generated">
            <a:extLst>
              <a:ext uri="{FF2B5EF4-FFF2-40B4-BE49-F238E27FC236}">
                <a16:creationId xmlns:a16="http://schemas.microsoft.com/office/drawing/2014/main" id="{CF1FDEE7-2420-55F9-7CE5-52564700C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562" y="508548"/>
            <a:ext cx="3679934" cy="5764703"/>
          </a:xfrm>
          <a:prstGeom prst="rect">
            <a:avLst/>
          </a:prstGeom>
        </p:spPr>
      </p:pic>
      <p:sp>
        <p:nvSpPr>
          <p:cNvPr id="2" name="Content Placeholder 1">
            <a:extLst>
              <a:ext uri="{FF2B5EF4-FFF2-40B4-BE49-F238E27FC236}">
                <a16:creationId xmlns:a16="http://schemas.microsoft.com/office/drawing/2014/main" id="{3BB38A78-BB80-65FC-718F-45619AE91AC4}"/>
              </a:ext>
            </a:extLst>
          </p:cNvPr>
          <p:cNvSpPr>
            <a:spLocks noGrp="1"/>
          </p:cNvSpPr>
          <p:nvPr>
            <p:ph idx="1"/>
          </p:nvPr>
        </p:nvSpPr>
        <p:spPr>
          <a:xfrm>
            <a:off x="1052722" y="1449704"/>
            <a:ext cx="5940506" cy="4561402"/>
          </a:xfrm>
        </p:spPr>
        <p:txBody>
          <a:bodyPr/>
          <a:lstStyle/>
          <a:p>
            <a:pPr marL="228600">
              <a:lnSpc>
                <a:spcPts val="2850"/>
              </a:lnSpc>
              <a:spcBef>
                <a:spcPts val="600"/>
              </a:spcBef>
              <a:spcAft>
                <a:spcPts val="1200"/>
              </a:spcAft>
            </a:pPr>
            <a:r>
              <a:rPr lang="en-US" sz="2200" dirty="0"/>
              <a:t>Deepen knowledge of how people experience change</a:t>
            </a:r>
          </a:p>
          <a:p>
            <a:pPr marL="228600">
              <a:lnSpc>
                <a:spcPts val="2850"/>
              </a:lnSpc>
              <a:spcBef>
                <a:spcPts val="600"/>
              </a:spcBef>
              <a:spcAft>
                <a:spcPts val="1200"/>
              </a:spcAft>
            </a:pPr>
            <a:r>
              <a:rPr lang="en-US" sz="2200" dirty="0"/>
              <a:t>Introduce a framework for navigating transitions</a:t>
            </a:r>
          </a:p>
          <a:p>
            <a:pPr marL="228600">
              <a:lnSpc>
                <a:spcPts val="2850"/>
              </a:lnSpc>
              <a:spcBef>
                <a:spcPts val="600"/>
              </a:spcBef>
              <a:spcAft>
                <a:spcPts val="1200"/>
              </a:spcAft>
            </a:pPr>
            <a:r>
              <a:rPr lang="en-US" sz="2200" dirty="0"/>
              <a:t>Share common responses to change</a:t>
            </a:r>
          </a:p>
          <a:p>
            <a:pPr marL="228600">
              <a:lnSpc>
                <a:spcPts val="2850"/>
              </a:lnSpc>
              <a:spcBef>
                <a:spcPts val="600"/>
              </a:spcBef>
              <a:spcAft>
                <a:spcPts val="1200"/>
              </a:spcAft>
            </a:pPr>
            <a:r>
              <a:rPr lang="en-US" sz="2200" dirty="0"/>
              <a:t>Discuss strategies for overcoming resistance and building resilience</a:t>
            </a:r>
          </a:p>
        </p:txBody>
      </p:sp>
      <p:sp>
        <p:nvSpPr>
          <p:cNvPr id="3" name="Title 2">
            <a:extLst>
              <a:ext uri="{FF2B5EF4-FFF2-40B4-BE49-F238E27FC236}">
                <a16:creationId xmlns:a16="http://schemas.microsoft.com/office/drawing/2014/main" id="{4C94BD1C-8330-796E-CAF7-64FEBB787406}"/>
              </a:ext>
            </a:extLst>
          </p:cNvPr>
          <p:cNvSpPr>
            <a:spLocks noGrp="1"/>
          </p:cNvSpPr>
          <p:nvPr>
            <p:ph type="title"/>
          </p:nvPr>
        </p:nvSpPr>
        <p:spPr/>
        <p:txBody>
          <a:bodyPr/>
          <a:lstStyle/>
          <a:p>
            <a:r>
              <a:rPr lang="en-US" dirty="0"/>
              <a:t>Plan for Today’s Session</a:t>
            </a:r>
          </a:p>
        </p:txBody>
      </p:sp>
    </p:spTree>
    <p:extLst>
      <p:ext uri="{BB962C8B-B14F-4D97-AF65-F5344CB8AC3E}">
        <p14:creationId xmlns:p14="http://schemas.microsoft.com/office/powerpoint/2010/main" val="354347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C8B998-FA19-4FEB-7390-B51A5668B704}"/>
              </a:ext>
            </a:extLst>
          </p:cNvPr>
          <p:cNvSpPr>
            <a:spLocks noGrp="1"/>
          </p:cNvSpPr>
          <p:nvPr>
            <p:ph type="title"/>
          </p:nvPr>
        </p:nvSpPr>
        <p:spPr>
          <a:xfrm>
            <a:off x="338068" y="593040"/>
            <a:ext cx="7886700" cy="799464"/>
          </a:xfrm>
        </p:spPr>
        <p:txBody>
          <a:bodyPr>
            <a:normAutofit/>
          </a:bodyPr>
          <a:lstStyle/>
          <a:p>
            <a:r>
              <a:rPr lang="en-US" sz="2800" dirty="0"/>
              <a:t>Change is </a:t>
            </a:r>
            <a:r>
              <a:rPr lang="en-US" sz="2800" dirty="0">
                <a:solidFill>
                  <a:schemeClr val="accent1">
                    <a:lumMod val="75000"/>
                  </a:schemeClr>
                </a:solidFill>
              </a:rPr>
              <a:t>inevitable</a:t>
            </a:r>
            <a:r>
              <a:rPr lang="en-US" sz="2800" dirty="0"/>
              <a:t> and essential.</a:t>
            </a:r>
          </a:p>
        </p:txBody>
      </p:sp>
      <p:pic>
        <p:nvPicPr>
          <p:cNvPr id="2" name="Picture 2" descr="Law Firm Leadership and Change Management">
            <a:extLst>
              <a:ext uri="{FF2B5EF4-FFF2-40B4-BE49-F238E27FC236}">
                <a16:creationId xmlns:a16="http://schemas.microsoft.com/office/drawing/2014/main" id="{4D98FC5D-B839-8935-BBE7-A22F60975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68" y="1392504"/>
            <a:ext cx="10480186" cy="421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308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463D96-E618-8F91-4BA3-22C140602F63}"/>
              </a:ext>
            </a:extLst>
          </p:cNvPr>
          <p:cNvSpPr>
            <a:spLocks noGrp="1"/>
          </p:cNvSpPr>
          <p:nvPr>
            <p:ph type="title"/>
          </p:nvPr>
        </p:nvSpPr>
        <p:spPr>
          <a:xfrm>
            <a:off x="223603" y="338254"/>
            <a:ext cx="10515600" cy="799464"/>
          </a:xfrm>
        </p:spPr>
        <p:txBody>
          <a:bodyPr/>
          <a:lstStyle/>
          <a:p>
            <a:r>
              <a:rPr lang="en-US" sz="2800" dirty="0">
                <a:solidFill>
                  <a:schemeClr val="accent1">
                    <a:lumMod val="75000"/>
                  </a:schemeClr>
                </a:solidFill>
              </a:rPr>
              <a:t>Two types of change: designed and imposed</a:t>
            </a:r>
            <a:endParaRPr lang="en-US" dirty="0">
              <a:solidFill>
                <a:schemeClr val="accent1">
                  <a:lumMod val="75000"/>
                </a:schemeClr>
              </a:solidFill>
            </a:endParaRPr>
          </a:p>
        </p:txBody>
      </p:sp>
      <p:sp>
        <p:nvSpPr>
          <p:cNvPr id="6" name="Content Placeholder 12">
            <a:extLst>
              <a:ext uri="{FF2B5EF4-FFF2-40B4-BE49-F238E27FC236}">
                <a16:creationId xmlns:a16="http://schemas.microsoft.com/office/drawing/2014/main" id="{316000BF-994A-6D6C-2696-6DB3954A35AE}"/>
              </a:ext>
            </a:extLst>
          </p:cNvPr>
          <p:cNvSpPr>
            <a:spLocks noGrp="1"/>
          </p:cNvSpPr>
          <p:nvPr>
            <p:ph idx="1"/>
          </p:nvPr>
        </p:nvSpPr>
        <p:spPr>
          <a:xfrm>
            <a:off x="838200" y="1449388"/>
            <a:ext cx="3853721" cy="4562475"/>
          </a:xfrm>
        </p:spPr>
        <p:txBody>
          <a:bodyPr>
            <a:normAutofit/>
          </a:bodyPr>
          <a:lstStyle/>
          <a:p>
            <a:r>
              <a:rPr lang="en-US" sz="2400" b="1" dirty="0"/>
              <a:t>Designed change </a:t>
            </a:r>
            <a:r>
              <a:rPr lang="en-US" sz="2400" dirty="0"/>
              <a:t>is a change that you decide to implement.</a:t>
            </a:r>
            <a:br>
              <a:rPr lang="en-US" sz="2400" dirty="0"/>
            </a:br>
            <a:endParaRPr lang="en-US" sz="2400" dirty="0"/>
          </a:p>
          <a:p>
            <a:r>
              <a:rPr lang="en-US" sz="2400" b="1" dirty="0"/>
              <a:t>Imposed change </a:t>
            </a:r>
            <a:r>
              <a:rPr lang="en-US" sz="2400" dirty="0"/>
              <a:t>is a change that is forced upon you.</a:t>
            </a:r>
          </a:p>
        </p:txBody>
      </p:sp>
      <p:pic>
        <p:nvPicPr>
          <p:cNvPr id="7" name="Picture 6">
            <a:extLst>
              <a:ext uri="{FF2B5EF4-FFF2-40B4-BE49-F238E27FC236}">
                <a16:creationId xmlns:a16="http://schemas.microsoft.com/office/drawing/2014/main" id="{99D14956-85D6-B668-E41F-17E7B7152810}"/>
              </a:ext>
            </a:extLst>
          </p:cNvPr>
          <p:cNvPicPr>
            <a:picLocks noChangeAspect="1"/>
          </p:cNvPicPr>
          <p:nvPr/>
        </p:nvPicPr>
        <p:blipFill>
          <a:blip r:embed="rId3"/>
          <a:stretch>
            <a:fillRect/>
          </a:stretch>
        </p:blipFill>
        <p:spPr>
          <a:xfrm>
            <a:off x="6435777" y="1098559"/>
            <a:ext cx="4303426" cy="5264131"/>
          </a:xfrm>
          <a:prstGeom prst="rect">
            <a:avLst/>
          </a:prstGeom>
        </p:spPr>
      </p:pic>
      <p:sp>
        <p:nvSpPr>
          <p:cNvPr id="8" name="TextBox 7">
            <a:extLst>
              <a:ext uri="{FF2B5EF4-FFF2-40B4-BE49-F238E27FC236}">
                <a16:creationId xmlns:a16="http://schemas.microsoft.com/office/drawing/2014/main" id="{D895F676-D339-D131-AEE3-B85F31232C9A}"/>
              </a:ext>
            </a:extLst>
          </p:cNvPr>
          <p:cNvSpPr txBox="1"/>
          <p:nvPr/>
        </p:nvSpPr>
        <p:spPr>
          <a:xfrm>
            <a:off x="7515554" y="6519746"/>
            <a:ext cx="4676446" cy="241605"/>
          </a:xfrm>
          <a:prstGeom prst="rect">
            <a:avLst/>
          </a:prstGeom>
          <a:noFill/>
        </p:spPr>
        <p:txBody>
          <a:bodyPr wrap="square">
            <a:spAutoFit/>
          </a:bodyPr>
          <a:lstStyle/>
          <a:p>
            <a:r>
              <a:rPr lang="en-US" sz="970" dirty="0"/>
              <a:t>Source: Kim, Theresa (2023). Understanding and Leading Change.</a:t>
            </a:r>
          </a:p>
        </p:txBody>
      </p:sp>
    </p:spTree>
    <p:extLst>
      <p:ext uri="{BB962C8B-B14F-4D97-AF65-F5344CB8AC3E}">
        <p14:creationId xmlns:p14="http://schemas.microsoft.com/office/powerpoint/2010/main" val="235899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CEDF-3B4D-80D5-CE01-7BC670C1437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9A13B31-6E5A-D3C2-D675-85D38B0DA00F}"/>
              </a:ext>
            </a:extLst>
          </p:cNvPr>
          <p:cNvSpPr txBox="1"/>
          <p:nvPr/>
        </p:nvSpPr>
        <p:spPr>
          <a:xfrm>
            <a:off x="-286870" y="0"/>
            <a:ext cx="12676094" cy="6397801"/>
          </a:xfrm>
          <a:prstGeom prst="rect">
            <a:avLst/>
          </a:prstGeom>
          <a:solidFill>
            <a:srgbClr val="00AEC7"/>
          </a:solidFill>
        </p:spPr>
        <p:txBody>
          <a:bodyPr wrap="square" rtlCol="0">
            <a:spAutoFit/>
          </a:bodyPr>
          <a:lstStyle/>
          <a:p>
            <a:endParaRPr lang="en-US" dirty="0"/>
          </a:p>
        </p:txBody>
      </p:sp>
      <p:sp>
        <p:nvSpPr>
          <p:cNvPr id="5" name="Title 4">
            <a:extLst>
              <a:ext uri="{FF2B5EF4-FFF2-40B4-BE49-F238E27FC236}">
                <a16:creationId xmlns:a16="http://schemas.microsoft.com/office/drawing/2014/main" id="{C98113F3-4744-81A0-6B2D-6044C101EA5A}"/>
              </a:ext>
            </a:extLst>
          </p:cNvPr>
          <p:cNvSpPr>
            <a:spLocks noGrp="1"/>
          </p:cNvSpPr>
          <p:nvPr>
            <p:ph type="title"/>
          </p:nvPr>
        </p:nvSpPr>
        <p:spPr>
          <a:xfrm>
            <a:off x="4115941" y="460199"/>
            <a:ext cx="5605755" cy="799457"/>
          </a:xfrm>
        </p:spPr>
        <p:txBody>
          <a:bodyPr>
            <a:normAutofit/>
          </a:bodyPr>
          <a:lstStyle/>
          <a:p>
            <a:r>
              <a:rPr lang="en-US" sz="3200" dirty="0">
                <a:solidFill>
                  <a:schemeClr val="bg1"/>
                </a:solidFill>
              </a:rPr>
              <a:t>Change is hard.</a:t>
            </a:r>
          </a:p>
        </p:txBody>
      </p:sp>
      <p:sp>
        <p:nvSpPr>
          <p:cNvPr id="7" name="TextBox 6">
            <a:extLst>
              <a:ext uri="{FF2B5EF4-FFF2-40B4-BE49-F238E27FC236}">
                <a16:creationId xmlns:a16="http://schemas.microsoft.com/office/drawing/2014/main" id="{C543B13B-6FED-17CA-9363-1F30F9620819}"/>
              </a:ext>
            </a:extLst>
          </p:cNvPr>
          <p:cNvSpPr txBox="1"/>
          <p:nvPr/>
        </p:nvSpPr>
        <p:spPr>
          <a:xfrm>
            <a:off x="5039830" y="6530110"/>
            <a:ext cx="6680454" cy="553998"/>
          </a:xfrm>
          <a:prstGeom prst="rect">
            <a:avLst/>
          </a:prstGeom>
          <a:noFill/>
        </p:spPr>
        <p:txBody>
          <a:bodyPr wrap="square" rIns="0">
            <a:spAutoFit/>
          </a:bodyPr>
          <a:lstStyle/>
          <a:p>
            <a:pPr algn="r"/>
            <a:r>
              <a:rPr lang="en-US" sz="800" dirty="0">
                <a:latin typeface="Poppins Light" pitchFamily="2" charset="77"/>
                <a:cs typeface="Poppins Light" pitchFamily="2" charset="77"/>
              </a:rPr>
              <a:t>Jeff Chan, UW-Madison School of Business Center for Professional &amp; Executive Development</a:t>
            </a:r>
            <a:r>
              <a:rPr lang="en-US" sz="1000" dirty="0">
                <a:latin typeface="Poppins Light" pitchFamily="2" charset="77"/>
                <a:cs typeface="Poppins Light" pitchFamily="2" charset="77"/>
              </a:rPr>
              <a:t>.</a:t>
            </a:r>
          </a:p>
          <a:p>
            <a:pPr algn="r"/>
            <a:endParaRPr lang="en-US" sz="1000" dirty="0">
              <a:latin typeface="Poppins Light" pitchFamily="2" charset="77"/>
              <a:cs typeface="Poppins Light" pitchFamily="2" charset="77"/>
            </a:endParaRPr>
          </a:p>
          <a:p>
            <a:pPr algn="r"/>
            <a:endParaRPr lang="en-US" sz="1000" dirty="0">
              <a:latin typeface="Poppins Light" pitchFamily="2" charset="77"/>
              <a:cs typeface="Poppins Light" pitchFamily="2" charset="77"/>
            </a:endParaRPr>
          </a:p>
        </p:txBody>
      </p:sp>
      <p:pic>
        <p:nvPicPr>
          <p:cNvPr id="9" name="Picture 2">
            <a:extLst>
              <a:ext uri="{FF2B5EF4-FFF2-40B4-BE49-F238E27FC236}">
                <a16:creationId xmlns:a16="http://schemas.microsoft.com/office/drawing/2014/main" id="{1FCE3771-54FF-00D6-0361-E52E13AD5C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5735" y="1259655"/>
            <a:ext cx="6080410" cy="376553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F9AC727-1DDC-732C-ACE1-15F8625CA1DF}"/>
              </a:ext>
            </a:extLst>
          </p:cNvPr>
          <p:cNvSpPr>
            <a:spLocks noGrp="1"/>
          </p:cNvSpPr>
          <p:nvPr>
            <p:ph type="body" sz="quarter" idx="14"/>
          </p:nvPr>
        </p:nvSpPr>
        <p:spPr>
          <a:xfrm>
            <a:off x="6876444" y="1259655"/>
            <a:ext cx="4415871" cy="4697096"/>
          </a:xfrm>
        </p:spPr>
        <p:txBody>
          <a:bodyPr>
            <a:normAutofit/>
          </a:bodyPr>
          <a:lstStyle/>
          <a:p>
            <a:pPr marL="228600" indent="-228600">
              <a:lnSpc>
                <a:spcPts val="2700"/>
              </a:lnSpc>
              <a:spcBef>
                <a:spcPts val="600"/>
              </a:spcBef>
              <a:spcAft>
                <a:spcPts val="600"/>
              </a:spcAft>
            </a:pPr>
            <a:r>
              <a:rPr lang="en-US" sz="2200" dirty="0">
                <a:solidFill>
                  <a:schemeClr val="bg1"/>
                </a:solidFill>
              </a:rPr>
              <a:t>We are wired for control and predictability.</a:t>
            </a:r>
            <a:br>
              <a:rPr lang="en-US" sz="2200" dirty="0">
                <a:solidFill>
                  <a:schemeClr val="bg1"/>
                </a:solidFill>
              </a:rPr>
            </a:br>
            <a:endParaRPr lang="en-US" sz="2200" dirty="0">
              <a:solidFill>
                <a:schemeClr val="bg1"/>
              </a:solidFill>
            </a:endParaRPr>
          </a:p>
          <a:p>
            <a:pPr marL="228600" indent="-228600">
              <a:lnSpc>
                <a:spcPts val="2700"/>
              </a:lnSpc>
              <a:spcBef>
                <a:spcPts val="600"/>
              </a:spcBef>
              <a:spcAft>
                <a:spcPts val="600"/>
              </a:spcAft>
            </a:pPr>
            <a:r>
              <a:rPr lang="en-US" sz="2200" dirty="0">
                <a:solidFill>
                  <a:schemeClr val="bg1"/>
                </a:solidFill>
              </a:rPr>
              <a:t>When we feel fear and worry, we look for data and facts that support that.</a:t>
            </a:r>
            <a:br>
              <a:rPr lang="en-US" sz="2200" dirty="0">
                <a:solidFill>
                  <a:schemeClr val="bg1"/>
                </a:solidFill>
              </a:rPr>
            </a:br>
            <a:endParaRPr lang="en-US" sz="2200" dirty="0">
              <a:solidFill>
                <a:schemeClr val="bg1"/>
              </a:solidFill>
            </a:endParaRPr>
          </a:p>
          <a:p>
            <a:pPr marL="228600" indent="-228600">
              <a:lnSpc>
                <a:spcPts val="2700"/>
              </a:lnSpc>
              <a:spcBef>
                <a:spcPts val="600"/>
              </a:spcBef>
              <a:spcAft>
                <a:spcPts val="600"/>
              </a:spcAft>
            </a:pPr>
            <a:r>
              <a:rPr lang="en-US" sz="2200" dirty="0">
                <a:solidFill>
                  <a:schemeClr val="bg1"/>
                </a:solidFill>
              </a:rPr>
              <a:t>Productive time drops from 6.5 to 1.5 hours/day when concerned about change.</a:t>
            </a:r>
          </a:p>
        </p:txBody>
      </p:sp>
      <p:pic>
        <p:nvPicPr>
          <p:cNvPr id="1026" name="Picture 2" descr="3,500+ Pen Signing Icon Stock Illustrations, Royalty-Free Vector Graphics &amp;  Clip Art - iStock">
            <a:extLst>
              <a:ext uri="{FF2B5EF4-FFF2-40B4-BE49-F238E27FC236}">
                <a16:creationId xmlns:a16="http://schemas.microsoft.com/office/drawing/2014/main" id="{387048F7-B147-1149-E83B-1F7B20A84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0284" y="6437085"/>
            <a:ext cx="420915" cy="42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9938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9.0.5012"/>
  <p:tag name="SLIDO_PRESENTATION_ID" val="00000000-0000-0000-0000-000000000000"/>
  <p:tag name="SLIDO_EVENT_UUID" val="4d3a75b7-5508-4563-bd8c-3d59db05edf9"/>
  <p:tag name="SLIDO_EVENT_SECTION_UUID" val="ca81cc6c-9d4d-4e1d-9641-58acef595d78"/>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jgwNTY5NDV9"/>
  <p:tag name="SLIDO_TYPE" val="SlidoPoll"/>
  <p:tag name="SLIDO_POLL_UUID" val="e2959669-c23e-4650-87be-0f8f9704f6cf"/>
  <p:tag name="SLIDO_TIMELINE" val="W3sicG9sbFF1ZXN0aW9uVXVpZCI6IjFiZjc3MWUxLTdhYjMtNGM5NC04OTEwLTk0ODliNWYwMTVkN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heme/theme1.xml><?xml version="1.0" encoding="utf-8"?>
<a:theme xmlns:a="http://schemas.openxmlformats.org/drawingml/2006/main" name="OSC theme">
  <a:themeElements>
    <a:clrScheme name="Custom 1">
      <a:dk1>
        <a:srgbClr val="000000"/>
      </a:dk1>
      <a:lt1>
        <a:srgbClr val="FFFFFF"/>
      </a:lt1>
      <a:dk2>
        <a:srgbClr val="44546A"/>
      </a:dk2>
      <a:lt2>
        <a:srgbClr val="E7E6E6"/>
      </a:lt2>
      <a:accent1>
        <a:srgbClr val="7197A9"/>
      </a:accent1>
      <a:accent2>
        <a:srgbClr val="CA1B46"/>
      </a:accent2>
      <a:accent3>
        <a:srgbClr val="C9AC68"/>
      </a:accent3>
      <a:accent4>
        <a:srgbClr val="000000"/>
      </a:accent4>
      <a:accent5>
        <a:srgbClr val="EBEBEB"/>
      </a:accent5>
      <a:accent6>
        <a:srgbClr val="89A971"/>
      </a:accent6>
      <a:hlink>
        <a:srgbClr val="CA1B46"/>
      </a:hlink>
      <a:folHlink>
        <a:srgbClr val="EBEB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C Presentation_BLANK_standard width_blue" id="{EB55E2CA-04F3-EE46-886D-396656064767}" vid="{3E51652E-D38C-4B4B-87A9-CDD365DB76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OSC theme</Template>
  <TotalTime>8928</TotalTime>
  <Words>4394</Words>
  <Application>Microsoft Office PowerPoint</Application>
  <PresentationFormat>Widescreen</PresentationFormat>
  <Paragraphs>410</Paragraphs>
  <Slides>26</Slides>
  <Notes>26</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26</vt:i4>
      </vt:variant>
    </vt:vector>
  </HeadingPairs>
  <TitlesOfParts>
    <vt:vector size="45" baseType="lpstr">
      <vt:lpstr>-apple-system</vt:lpstr>
      <vt:lpstr>Arial</vt:lpstr>
      <vt:lpstr>Calibri</vt:lpstr>
      <vt:lpstr>Courier New</vt:lpstr>
      <vt:lpstr>FFDINWebPro</vt:lpstr>
      <vt:lpstr>Google Sans</vt:lpstr>
      <vt:lpstr>inherit</vt:lpstr>
      <vt:lpstr>Open Sans</vt:lpstr>
      <vt:lpstr>Poppins</vt:lpstr>
      <vt:lpstr>Poppins ExtraLight</vt:lpstr>
      <vt:lpstr>Poppins Light</vt:lpstr>
      <vt:lpstr>Poppins Medium</vt:lpstr>
      <vt:lpstr>Poppins SemiBold</vt:lpstr>
      <vt:lpstr>Red Hat Text</vt:lpstr>
      <vt:lpstr>Symbol</vt:lpstr>
      <vt:lpstr>Tiempos Text</vt:lpstr>
      <vt:lpstr>Times New Roman</vt:lpstr>
      <vt:lpstr>Wingdings</vt:lpstr>
      <vt:lpstr>OSC theme</vt:lpstr>
      <vt:lpstr>PowerPoint Presentation</vt:lpstr>
      <vt:lpstr>PowerPoint Presentation</vt:lpstr>
      <vt:lpstr>PowerPoint Presentation</vt:lpstr>
      <vt:lpstr>PowerPoint Presentation</vt:lpstr>
      <vt:lpstr>Let us tell you about our experiences with change.</vt:lpstr>
      <vt:lpstr>Plan for Today’s Session</vt:lpstr>
      <vt:lpstr>Change is inevitable and essential.</vt:lpstr>
      <vt:lpstr>Two types of change: designed and imposed</vt:lpstr>
      <vt:lpstr>Change is hard.</vt:lpstr>
      <vt:lpstr>Change is a process.</vt:lpstr>
      <vt:lpstr>“It isn’t the changes that do you in, it’s the transitions.”                             - W. Bridges</vt:lpstr>
      <vt:lpstr>The human response to change is a 3-phase  transition process.</vt:lpstr>
      <vt:lpstr>“Nothing so undermines change as the failure to think through the losses people face.” – W. Bridges </vt:lpstr>
      <vt:lpstr> </vt:lpstr>
      <vt:lpstr> People don’t like endings. How to let go… </vt:lpstr>
      <vt:lpstr> Help others to let go…</vt:lpstr>
      <vt:lpstr>Creating stability is just as important as managing change.  </vt:lpstr>
      <vt:lpstr>The Kubler-Ross Change Curve</vt:lpstr>
      <vt:lpstr>The Kubler-Ross Change Curve</vt:lpstr>
      <vt:lpstr>The Kubler-Ross Change Curve</vt:lpstr>
      <vt:lpstr>Your mindset matters.</vt:lpstr>
      <vt:lpstr>PowerPoint Presentation</vt:lpstr>
      <vt:lpstr>In what ways does resistance to change manifest in our work and personal lives, and what are some specific behaviors, attitudes, or situations that indicate this resistance?</vt:lpstr>
      <vt:lpstr>What strategies or tactics have you found effective for overcoming resistance to change, whether in your personal life or professional environment?</vt:lpstr>
      <vt:lpstr>What are your views on the importance of building resilience in the face of change, and what specific approaches do you believe are most effective in fostering that resilience?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Johnson</dc:creator>
  <cp:lastModifiedBy>Jenny Erickson</cp:lastModifiedBy>
  <cp:revision>37</cp:revision>
  <dcterms:created xsi:type="dcterms:W3CDTF">2024-02-02T21:18:45Z</dcterms:created>
  <dcterms:modified xsi:type="dcterms:W3CDTF">2024-11-06T18:34:19Z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1.9.0.5012</vt:lpwstr>
  </property>
</Properties>
</file>